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82" r:id="rId2"/>
    <p:sldId id="383" r:id="rId3"/>
    <p:sldId id="385" r:id="rId4"/>
    <p:sldId id="386" r:id="rId5"/>
    <p:sldId id="387" r:id="rId6"/>
    <p:sldId id="388" r:id="rId7"/>
    <p:sldId id="423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17" r:id="rId36"/>
    <p:sldId id="421" r:id="rId37"/>
    <p:sldId id="379" r:id="rId38"/>
    <p:sldId id="418" r:id="rId39"/>
    <p:sldId id="422" r:id="rId40"/>
    <p:sldId id="419" r:id="rId41"/>
    <p:sldId id="420" r:id="rId42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li Kursula" initials="OK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80" autoAdjust="0"/>
  </p:normalViewPr>
  <p:slideViewPr>
    <p:cSldViewPr>
      <p:cViewPr varScale="1">
        <p:scale>
          <a:sx n="109" d="100"/>
          <a:sy n="109" d="100"/>
        </p:scale>
        <p:origin x="9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 err="1"/>
              <a:t>Punkter</a:t>
            </a:r>
            <a:r>
              <a:rPr lang="fi-FI" baseline="0" dirty="0"/>
              <a:t> </a:t>
            </a:r>
            <a:r>
              <a:rPr lang="fi-FI" baseline="0" dirty="0" err="1"/>
              <a:t>totalt</a:t>
            </a:r>
            <a:endParaRPr lang="fi-FI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Sheet1!$C$1</c:f>
              <c:strCache>
                <c:ptCount val="1"/>
                <c:pt idx="0">
                  <c:v>Pisteitä_yht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Sheet1!$A$2:$A$36</c:f>
              <c:numCache>
                <c:formatCode>General</c:formatCode>
                <c:ptCount val="35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  <c:pt idx="33">
                  <c:v>2019</c:v>
                </c:pt>
                <c:pt idx="34">
                  <c:v>2020</c:v>
                </c:pt>
              </c:numCache>
            </c:numRef>
          </c:cat>
          <c:val>
            <c:numRef>
              <c:f>Sheet1!$C$2:$C$36</c:f>
              <c:numCache>
                <c:formatCode>General</c:formatCode>
                <c:ptCount val="35"/>
                <c:pt idx="0">
                  <c:v>281</c:v>
                </c:pt>
                <c:pt idx="1">
                  <c:v>879</c:v>
                </c:pt>
                <c:pt idx="2">
                  <c:v>1216</c:v>
                </c:pt>
                <c:pt idx="3">
                  <c:v>1400</c:v>
                </c:pt>
                <c:pt idx="4">
                  <c:v>898</c:v>
                </c:pt>
                <c:pt idx="5">
                  <c:v>829</c:v>
                </c:pt>
                <c:pt idx="6">
                  <c:v>686</c:v>
                </c:pt>
                <c:pt idx="7">
                  <c:v>675</c:v>
                </c:pt>
                <c:pt idx="8">
                  <c:v>778</c:v>
                </c:pt>
                <c:pt idx="9">
                  <c:v>885</c:v>
                </c:pt>
                <c:pt idx="10">
                  <c:v>755</c:v>
                </c:pt>
                <c:pt idx="11">
                  <c:v>809</c:v>
                </c:pt>
                <c:pt idx="12">
                  <c:v>808</c:v>
                </c:pt>
                <c:pt idx="13">
                  <c:v>708</c:v>
                </c:pt>
                <c:pt idx="14">
                  <c:v>804</c:v>
                </c:pt>
                <c:pt idx="15">
                  <c:v>705</c:v>
                </c:pt>
                <c:pt idx="16">
                  <c:v>698</c:v>
                </c:pt>
                <c:pt idx="17">
                  <c:v>688</c:v>
                </c:pt>
                <c:pt idx="18">
                  <c:v>747</c:v>
                </c:pt>
                <c:pt idx="19">
                  <c:v>697</c:v>
                </c:pt>
                <c:pt idx="20">
                  <c:v>704</c:v>
                </c:pt>
                <c:pt idx="21">
                  <c:v>636</c:v>
                </c:pt>
                <c:pt idx="22">
                  <c:v>646</c:v>
                </c:pt>
                <c:pt idx="23">
                  <c:v>598</c:v>
                </c:pt>
                <c:pt idx="24">
                  <c:v>614</c:v>
                </c:pt>
                <c:pt idx="25">
                  <c:v>595</c:v>
                </c:pt>
                <c:pt idx="26">
                  <c:v>609</c:v>
                </c:pt>
                <c:pt idx="27">
                  <c:v>684</c:v>
                </c:pt>
                <c:pt idx="28">
                  <c:v>691</c:v>
                </c:pt>
                <c:pt idx="29">
                  <c:v>809</c:v>
                </c:pt>
                <c:pt idx="30">
                  <c:v>778</c:v>
                </c:pt>
                <c:pt idx="31">
                  <c:v>681</c:v>
                </c:pt>
                <c:pt idx="32">
                  <c:v>921</c:v>
                </c:pt>
                <c:pt idx="33">
                  <c:v>1273</c:v>
                </c:pt>
                <c:pt idx="34">
                  <c:v>2405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2-4917-8289-59DD7E885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18293016"/>
        <c:axId val="418293672"/>
      </c:barChart>
      <c:catAx>
        <c:axId val="418293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18293672"/>
        <c:crosses val="autoZero"/>
        <c:auto val="1"/>
        <c:lblAlgn val="ctr"/>
        <c:lblOffset val="100"/>
        <c:noMultiLvlLbl val="0"/>
      </c:catAx>
      <c:valAx>
        <c:axId val="418293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18293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14580-2DF0-4E01-B602-F10A2CDD6FE4}" type="datetimeFigureOut">
              <a:rPr lang="en-US" smtClean="0"/>
              <a:t>1/15/2021</a:t>
            </a:fld>
            <a:endParaRPr lang="en-US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1038" y="4722695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7637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C64-C841-4E61-AEE3-B23261E00E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2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13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AE26D795-81F3-4D8E-B01D-856D4D6504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966A2B-3616-4B92-A086-E8EED7FCBE57}" type="slidenum">
              <a:rPr lang="fi-FI" altLang="en-US" sz="1200">
                <a:latin typeface="Times New Roman" panose="02020603050405020304" pitchFamily="18" charset="0"/>
              </a:rPr>
              <a:pPr/>
              <a:t>11</a:t>
            </a:fld>
            <a:endParaRPr lang="fi-FI" altLang="en-US" sz="1200">
              <a:latin typeface="Times New Roman" panose="02020603050405020304" pitchFamily="18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8088241A-5EB1-4741-8069-566C357D2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11C68E98-6A16-4CF3-B30B-B24CFF0A9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912563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56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Laskennan kohteeksi soveltuu lampi, järvi, järven- ja merenlahti, merenranta tai jokivarsi. Aineiston edustavuuden kannalta on toivottavaa, että laskentoja tehdään seudun kaikilla vesistötyypeillä vuosittain. </a:t>
            </a:r>
          </a:p>
          <a:p>
            <a:endParaRPr lang="fi-FI" dirty="0"/>
          </a:p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91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56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noProof="0" dirty="0"/>
              <a:t>Vid slingtaxering ruttens utgångspunkt. </a:t>
            </a:r>
          </a:p>
          <a:p>
            <a:endParaRPr lang="fi-FI" dirty="0"/>
          </a:p>
          <a:p>
            <a:r>
              <a:rPr lang="sv-FI" noProof="0" dirty="0"/>
              <a:t>Koordinaterna kan fastställas i vilket </a:t>
            </a:r>
            <a:r>
              <a:rPr lang="sv-FI" noProof="0" dirty="0" err="1"/>
              <a:t>kartprogram</a:t>
            </a:r>
            <a:r>
              <a:rPr lang="sv-FI" noProof="0" dirty="0"/>
              <a:t> som man vill. Oma riista, utflyktskarta (</a:t>
            </a:r>
            <a:r>
              <a:rPr lang="sv-FI" noProof="0" dirty="0" err="1"/>
              <a:t>retkikartta</a:t>
            </a:r>
            <a:r>
              <a:rPr lang="sv-FI" noProof="0" dirty="0"/>
              <a:t>), hundpejlingsprogram m.m. </a:t>
            </a:r>
          </a:p>
          <a:p>
            <a:r>
              <a:rPr lang="sv-FI" noProof="0" dirty="0"/>
              <a:t>Här har Lantmäteriverkets </a:t>
            </a:r>
            <a:r>
              <a:rPr lang="sv-FI" noProof="0" dirty="0" err="1"/>
              <a:t>kartplats</a:t>
            </a:r>
            <a:r>
              <a:rPr lang="sv-FI" noProof="0" dirty="0"/>
              <a:t> presenterats som ett exempel som är bra och lätt att använda, som är tillgänglig för alla. </a:t>
            </a:r>
          </a:p>
          <a:p>
            <a:endParaRPr lang="sv-FI" noProof="0" dirty="0"/>
          </a:p>
          <a:p>
            <a:r>
              <a:rPr lang="sv-FI" noProof="0" dirty="0"/>
              <a:t>Som anvisning, om du inte kan använda </a:t>
            </a:r>
            <a:r>
              <a:rPr lang="sv-FI" noProof="0" dirty="0" err="1"/>
              <a:t>kartprogrammet</a:t>
            </a:r>
            <a:r>
              <a:rPr lang="sv-FI" noProof="0" dirty="0"/>
              <a:t> eller skicka dumpar, meddela punktens plats med karta eller som koordinater och fråga råd.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35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noProof="0" dirty="0"/>
              <a:t>kan fastställas i vilket </a:t>
            </a:r>
            <a:r>
              <a:rPr lang="sv-FI" noProof="0" dirty="0" err="1"/>
              <a:t>kartprogram</a:t>
            </a:r>
            <a:r>
              <a:rPr lang="sv-FI" noProof="0" dirty="0"/>
              <a:t> som man vill. Oma riista, utflyktskarta (</a:t>
            </a:r>
            <a:r>
              <a:rPr lang="sv-FI" noProof="0" dirty="0" err="1"/>
              <a:t>retkikartta</a:t>
            </a:r>
            <a:r>
              <a:rPr lang="sv-FI" noProof="0" dirty="0"/>
              <a:t>), hundpejlingsprogram m.m. </a:t>
            </a:r>
          </a:p>
          <a:p>
            <a:r>
              <a:rPr lang="sv-FI" noProof="0" dirty="0"/>
              <a:t>Här har Lantmäteriverkets </a:t>
            </a:r>
            <a:r>
              <a:rPr lang="sv-FI" noProof="0" dirty="0" err="1"/>
              <a:t>kartplats</a:t>
            </a:r>
            <a:r>
              <a:rPr lang="sv-FI" noProof="0" dirty="0"/>
              <a:t> presenterats som ett exempel som är bra och lätt att använda, som är tillgänglig för alla. </a:t>
            </a:r>
          </a:p>
          <a:p>
            <a:endParaRPr lang="sv-FI" noProof="0" dirty="0"/>
          </a:p>
          <a:p>
            <a:r>
              <a:rPr lang="fi-FI" dirty="0"/>
              <a:t>En </a:t>
            </a:r>
            <a:r>
              <a:rPr lang="fi-FI" dirty="0" err="1"/>
              <a:t>skärmdump</a:t>
            </a:r>
            <a:r>
              <a:rPr lang="fi-FI" dirty="0"/>
              <a:t> </a:t>
            </a:r>
            <a:r>
              <a:rPr lang="fi-FI" dirty="0" err="1"/>
              <a:t>kan</a:t>
            </a:r>
            <a:r>
              <a:rPr lang="fi-FI" dirty="0"/>
              <a:t> </a:t>
            </a:r>
            <a:r>
              <a:rPr lang="fi-FI" dirty="0" err="1"/>
              <a:t>tas</a:t>
            </a:r>
            <a:r>
              <a:rPr lang="fi-FI" dirty="0"/>
              <a:t> av </a:t>
            </a:r>
            <a:r>
              <a:rPr lang="fi-FI" dirty="0" err="1"/>
              <a:t>kartvyn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 </a:t>
            </a:r>
            <a:r>
              <a:rPr lang="fi-FI" dirty="0" err="1"/>
              <a:t>ctrl+alt+Print</a:t>
            </a:r>
            <a:r>
              <a:rPr lang="fi-FI" dirty="0"/>
              <a:t> </a:t>
            </a:r>
            <a:r>
              <a:rPr lang="fi-FI" dirty="0" err="1"/>
              <a:t>Scrn</a:t>
            </a:r>
            <a:r>
              <a:rPr lang="fi-FI" dirty="0"/>
              <a:t> –</a:t>
            </a:r>
            <a:r>
              <a:rPr lang="fi-FI" dirty="0" err="1"/>
              <a:t>tangenterna</a:t>
            </a:r>
            <a:r>
              <a:rPr lang="fi-FI" dirty="0"/>
              <a:t> </a:t>
            </a:r>
            <a:r>
              <a:rPr lang="fi-FI" dirty="0" err="1"/>
              <a:t>eller</a:t>
            </a:r>
            <a:r>
              <a:rPr lang="fi-FI" dirty="0"/>
              <a:t> </a:t>
            </a:r>
            <a:r>
              <a:rPr lang="fi-FI" dirty="0" err="1"/>
              <a:t>genom</a:t>
            </a:r>
            <a:r>
              <a:rPr lang="fi-FI" dirty="0"/>
              <a:t>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dirty="0" err="1"/>
              <a:t>ta</a:t>
            </a:r>
            <a:r>
              <a:rPr lang="fi-FI" dirty="0"/>
              <a:t> </a:t>
            </a:r>
            <a:r>
              <a:rPr lang="fi-FI" dirty="0" err="1"/>
              <a:t>bruk</a:t>
            </a:r>
            <a:r>
              <a:rPr lang="fi-FI" dirty="0"/>
              <a:t> </a:t>
            </a:r>
            <a:r>
              <a:rPr lang="fi-FI" dirty="0" err="1"/>
              <a:t>det</a:t>
            </a:r>
            <a:r>
              <a:rPr lang="fi-FI" dirty="0"/>
              <a:t> i Windows </a:t>
            </a:r>
            <a:r>
              <a:rPr lang="fi-FI" dirty="0" err="1"/>
              <a:t>gömda</a:t>
            </a:r>
            <a:r>
              <a:rPr lang="fi-FI" dirty="0"/>
              <a:t> </a:t>
            </a:r>
            <a:r>
              <a:rPr lang="fi-FI" dirty="0" err="1"/>
              <a:t>skärmklippverktyget</a:t>
            </a:r>
            <a:r>
              <a:rPr lang="fi-FI" dirty="0"/>
              <a:t>. </a:t>
            </a:r>
            <a:endParaRPr lang="en-US" dirty="0"/>
          </a:p>
          <a:p>
            <a:r>
              <a:rPr lang="fi-FI" dirty="0" err="1">
                <a:effectLst/>
              </a:rPr>
              <a:t>Skärmklippverktyget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hittar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man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med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hjälp</a:t>
            </a:r>
            <a:r>
              <a:rPr lang="fi-FI" dirty="0">
                <a:effectLst/>
              </a:rPr>
              <a:t> av Windows </a:t>
            </a:r>
            <a:r>
              <a:rPr lang="fi-FI" dirty="0" err="1">
                <a:effectLst/>
              </a:rPr>
              <a:t>sökbalk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där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man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skriver</a:t>
            </a:r>
            <a:r>
              <a:rPr lang="fi-FI" dirty="0">
                <a:effectLst/>
              </a:rPr>
              <a:t> ”</a:t>
            </a:r>
            <a:r>
              <a:rPr lang="fi-FI" dirty="0" err="1">
                <a:effectLst/>
              </a:rPr>
              <a:t>snipping</a:t>
            </a:r>
            <a:r>
              <a:rPr lang="fi-FI" dirty="0">
                <a:effectLst/>
              </a:rPr>
              <a:t>” </a:t>
            </a:r>
            <a:r>
              <a:rPr lang="fi-FI" dirty="0" err="1">
                <a:effectLst/>
              </a:rPr>
              <a:t>eller</a:t>
            </a:r>
            <a:r>
              <a:rPr lang="fi-FI" dirty="0">
                <a:effectLst/>
              </a:rPr>
              <a:t> ”</a:t>
            </a:r>
            <a:r>
              <a:rPr lang="fi-FI" dirty="0" err="1">
                <a:effectLst/>
              </a:rPr>
              <a:t>skärmvverktyg</a:t>
            </a:r>
            <a:r>
              <a:rPr lang="fi-FI" dirty="0">
                <a:effectLst/>
              </a:rPr>
              <a:t>” </a:t>
            </a:r>
            <a:r>
              <a:rPr lang="fi-FI" dirty="0" err="1">
                <a:effectLst/>
              </a:rPr>
              <a:t>beroende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på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vilket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språk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operativsystemet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använder</a:t>
            </a:r>
            <a:r>
              <a:rPr lang="fi-FI" dirty="0">
                <a:effectLst/>
              </a:rPr>
              <a:t>. </a:t>
            </a:r>
            <a:r>
              <a:rPr lang="fi-FI" dirty="0" err="1">
                <a:effectLst/>
              </a:rPr>
              <a:t>Verktyget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hittar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man</a:t>
            </a:r>
            <a:r>
              <a:rPr lang="fi-FI" dirty="0">
                <a:effectLst/>
              </a:rPr>
              <a:t> </a:t>
            </a:r>
            <a:r>
              <a:rPr lang="fi-FI" dirty="0" err="1">
                <a:effectLst/>
              </a:rPr>
              <a:t>även</a:t>
            </a:r>
            <a:r>
              <a:rPr lang="fi-FI" dirty="0">
                <a:effectLst/>
              </a:rPr>
              <a:t> i Windows </a:t>
            </a:r>
            <a:r>
              <a:rPr lang="fi-FI" dirty="0" err="1">
                <a:effectLst/>
              </a:rPr>
              <a:t>hjälpprogram</a:t>
            </a:r>
            <a:r>
              <a:rPr lang="fi-FI" dirty="0">
                <a:effectLst/>
              </a:rPr>
              <a:t>. </a:t>
            </a:r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noProof="0" dirty="0"/>
              <a:t>kan fastställas i vilket </a:t>
            </a:r>
            <a:r>
              <a:rPr lang="sv-FI" noProof="0" dirty="0" err="1"/>
              <a:t>kartprogram</a:t>
            </a:r>
            <a:r>
              <a:rPr lang="sv-FI" noProof="0" dirty="0"/>
              <a:t> som man vill. Oma riista, utflyktskarta (</a:t>
            </a:r>
            <a:r>
              <a:rPr lang="sv-FI" noProof="0" dirty="0" err="1"/>
              <a:t>retkikartta</a:t>
            </a:r>
            <a:r>
              <a:rPr lang="sv-FI" noProof="0" dirty="0"/>
              <a:t>), hundpejlingsprogram m.m. </a:t>
            </a:r>
          </a:p>
          <a:p>
            <a:r>
              <a:rPr lang="sv-FI" noProof="0" dirty="0"/>
              <a:t>Här har Lantmäteriverkets </a:t>
            </a:r>
            <a:r>
              <a:rPr lang="sv-FI" noProof="0" dirty="0" err="1"/>
              <a:t>kartplats</a:t>
            </a:r>
            <a:r>
              <a:rPr lang="sv-FI" noProof="0" dirty="0"/>
              <a:t> presenterats som ett exempel som är bra och lätt att använda, som är tillgänglig för alla.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39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22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14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3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50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1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28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88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76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8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31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04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39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51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9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Dian kuvan paikkamerkki 1">
            <a:extLst>
              <a:ext uri="{FF2B5EF4-FFF2-40B4-BE49-F238E27FC236}">
                <a16:creationId xmlns:a16="http://schemas.microsoft.com/office/drawing/2014/main" id="{52BC8D90-DA9D-4917-96F4-79C930A8CD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Huomautusten paikkamerkki 2">
            <a:extLst>
              <a:ext uri="{FF2B5EF4-FFF2-40B4-BE49-F238E27FC236}">
                <a16:creationId xmlns:a16="http://schemas.microsoft.com/office/drawing/2014/main" id="{2524E361-BB77-4DB4-BB7A-019BF82F44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sv-FI" b="1" noProof="0" dirty="0"/>
              <a:t>Inledning</a:t>
            </a:r>
          </a:p>
          <a:p>
            <a:pPr>
              <a:buFont typeface="Arial" charset="0"/>
              <a:buNone/>
              <a:defRPr/>
            </a:pPr>
            <a:endParaRPr lang="fi-FI" b="1" noProof="0" dirty="0"/>
          </a:p>
          <a:p>
            <a:pPr>
              <a:buFont typeface="Arial" charset="0"/>
              <a:buNone/>
              <a:defRPr/>
            </a:pPr>
            <a:r>
              <a:rPr lang="fi-FI" b="1" noProof="0" dirty="0"/>
              <a:t>D</a:t>
            </a:r>
            <a:r>
              <a:rPr lang="sv-FI" b="1" noProof="0" dirty="0"/>
              <a:t>en största orsaken till minskningen av viltsjöfåglar anses vara försämringen av biotoperna under häckningstiden, vilket leder till försvagad kullreproducering. </a:t>
            </a:r>
            <a:endParaRPr lang="en-US" b="1" dirty="0"/>
          </a:p>
          <a:p>
            <a:pPr>
              <a:defRPr/>
            </a:pPr>
            <a:endParaRPr lang="fi-FI" b="1" dirty="0"/>
          </a:p>
          <a:p>
            <a:pPr>
              <a:defRPr/>
            </a:pPr>
            <a:r>
              <a:rPr lang="sv-FI" b="1" noProof="0" dirty="0"/>
              <a:t>Tyngdpunkten i skötseln av viltsjöfåglar på tillbakagång bör ställas på en kontinuerlig och regelbunden skötsel och vid behov restaurering av de våtmarker som de använder som häckningsbiotoper.</a:t>
            </a:r>
          </a:p>
          <a:p>
            <a:pPr>
              <a:defRPr/>
            </a:pPr>
            <a:endParaRPr lang="sv-FI" b="1" noProof="0" dirty="0"/>
          </a:p>
          <a:p>
            <a:pPr>
              <a:defRPr/>
            </a:pPr>
            <a:r>
              <a:rPr lang="sv-FI" b="1" noProof="0" dirty="0"/>
              <a:t>Man kan stöda återhämtningen av viltsjöfågelstammar på tillbakagång genom olika åtgärder för att minska konkurrensen och predationen och genom reglering av jakten.</a:t>
            </a:r>
          </a:p>
          <a:p>
            <a:pPr>
              <a:defRPr/>
            </a:pPr>
            <a:endParaRPr lang="sv-FI" b="1" noProof="0" dirty="0"/>
          </a:p>
          <a:p>
            <a:pPr>
              <a:defRPr/>
            </a:pPr>
            <a:r>
              <a:rPr lang="sv-FI" b="1" noProof="0" dirty="0"/>
              <a:t>Med åtgärderna strävar man efter en bättre kullreproduktion än nuvarande, förbättra  den hållbara jakten och bättre information om beståndsabundansen (stammarnas riklighet) och jaktbyten.</a:t>
            </a:r>
          </a:p>
          <a:p>
            <a:pPr>
              <a:defRPr/>
            </a:pPr>
            <a:endParaRPr lang="fi-FI" b="1" dirty="0"/>
          </a:p>
          <a:p>
            <a:pPr>
              <a:defRPr/>
            </a:pPr>
            <a:r>
              <a:rPr lang="sv-FI" b="1" noProof="0" dirty="0"/>
              <a:t>Betydelsen av en effektiv kommunikation och kommunikationsåtgärder kan</a:t>
            </a:r>
            <a:r>
              <a:rPr lang="fi-FI" b="1" dirty="0"/>
              <a:t> </a:t>
            </a:r>
            <a:r>
              <a:rPr lang="sv-FI" b="1" noProof="0" dirty="0"/>
              <a:t>inte betonas för mycket</a:t>
            </a:r>
            <a:r>
              <a:rPr lang="fi-FI" b="1" dirty="0"/>
              <a:t>. </a:t>
            </a:r>
          </a:p>
          <a:p>
            <a:pPr>
              <a:defRPr/>
            </a:pPr>
            <a:r>
              <a:rPr lang="sv-FI" b="0" noProof="0" dirty="0">
                <a:solidFill>
                  <a:srgbClr val="FF0000"/>
                </a:solidFill>
              </a:rPr>
              <a:t>Obs. Efter artnamnen observerat antal </a:t>
            </a:r>
            <a:r>
              <a:rPr lang="fi-FI" b="0" dirty="0">
                <a:solidFill>
                  <a:srgbClr val="FF0000"/>
                </a:solidFill>
              </a:rPr>
              <a:t>par </a:t>
            </a:r>
            <a:r>
              <a:rPr lang="sv-FI" b="0" noProof="0" dirty="0">
                <a:solidFill>
                  <a:srgbClr val="FF0000"/>
                </a:solidFill>
              </a:rPr>
              <a:t>år</a:t>
            </a:r>
            <a:r>
              <a:rPr lang="fi-FI" b="0" dirty="0">
                <a:solidFill>
                  <a:srgbClr val="FF0000"/>
                </a:solidFill>
              </a:rPr>
              <a:t> 2014</a:t>
            </a:r>
            <a:endParaRPr lang="en-US" b="0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  <a:defRPr/>
            </a:pPr>
            <a:endParaRPr lang="fi-FI" alt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6780794-A426-4D85-9D72-8ADCB23BD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04EB19-8CFE-4CD7-B628-4536F55F3E69}" type="slidenum">
              <a:rPr lang="fi-FI" altLang="en-US">
                <a:solidFill>
                  <a:srgbClr val="000000"/>
                </a:solidFill>
              </a:rPr>
              <a:pPr eaLnBrk="1" hangingPunct="1"/>
              <a:t>3</a:t>
            </a:fld>
            <a:endParaRPr lang="fi-FI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86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11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74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49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741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73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63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61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44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3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Dian kuvan paikkamerkki 1">
            <a:extLst>
              <a:ext uri="{FF2B5EF4-FFF2-40B4-BE49-F238E27FC236}">
                <a16:creationId xmlns:a16="http://schemas.microsoft.com/office/drawing/2014/main" id="{9FC39F47-2D1E-4ABC-A6E2-2631EA94F8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Huomautusten paikkamerkki 2">
            <a:extLst>
              <a:ext uri="{FF2B5EF4-FFF2-40B4-BE49-F238E27FC236}">
                <a16:creationId xmlns:a16="http://schemas.microsoft.com/office/drawing/2014/main" id="{90313B55-0D0F-438F-B31A-D0E65CB527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sv-FI" altLang="fi-FI" noProof="0" dirty="0"/>
              <a:t>Den försämrade kullreproduktionen indikerar att något är på tok i häckningsmiljöerna</a:t>
            </a:r>
          </a:p>
          <a:p>
            <a:pPr marL="171450" indent="-171450">
              <a:buFontTx/>
              <a:buChar char="-"/>
            </a:pPr>
            <a:r>
              <a:rPr lang="sv-FI" altLang="fi-FI" noProof="0" dirty="0"/>
              <a:t>De flesta arterna som minskat föredrar näringsrika häckningsmiljöer </a:t>
            </a:r>
          </a:p>
          <a:p>
            <a:pPr marL="171450" indent="-171450">
              <a:buFontTx/>
              <a:buChar char="-"/>
            </a:pPr>
            <a:r>
              <a:rPr lang="sv-FI" altLang="fi-FI" noProof="0" dirty="0"/>
              <a:t>Därtill har allmänna arterna klarat sig bättre i karga än i näringsrika häckningsmiljöer (t.ex. bläsand, vigg)</a:t>
            </a:r>
          </a:p>
          <a:p>
            <a:pPr marL="171450" indent="-171450">
              <a:buFontTx/>
              <a:buChar char="-"/>
            </a:pPr>
            <a:r>
              <a:rPr lang="sv-FI" altLang="fi-FI" noProof="0" dirty="0"/>
              <a:t>De för sjöfåglarna viktiga undervattensväxterna blir lidande av att vattnet blir grumligt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709CDD1-AF8E-440E-B9FA-03BDAFFFF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127077-A4BC-4739-8803-800CD2C24187}" type="slidenum">
              <a:rPr lang="fi-FI" altLang="en-US">
                <a:solidFill>
                  <a:srgbClr val="000000"/>
                </a:solidFill>
              </a:rPr>
              <a:pPr eaLnBrk="1" hangingPunct="1"/>
              <a:t>4</a:t>
            </a:fld>
            <a:endParaRPr lang="fi-FI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05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Dian kuvan paikkamerkki 1">
            <a:extLst>
              <a:ext uri="{FF2B5EF4-FFF2-40B4-BE49-F238E27FC236}">
                <a16:creationId xmlns:a16="http://schemas.microsoft.com/office/drawing/2014/main" id="{6E26C186-A109-47CB-9F27-A1551D44F8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Huomautusten paikkamerkki 2">
            <a:extLst>
              <a:ext uri="{FF2B5EF4-FFF2-40B4-BE49-F238E27FC236}">
                <a16:creationId xmlns:a16="http://schemas.microsoft.com/office/drawing/2014/main" id="{32BD6D44-5333-48C5-85FC-4737D8AFB1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sv-FI" altLang="fi-FI" noProof="0" dirty="0"/>
              <a:t>Försvagad kullreproduktion har även påvisats i Danmarks vingmaterial</a:t>
            </a:r>
          </a:p>
          <a:p>
            <a:pPr marL="171450" indent="-171450">
              <a:buFontTx/>
              <a:buChar char="-"/>
            </a:pPr>
            <a:r>
              <a:rPr lang="sv-FI" altLang="fi-FI" noProof="0" dirty="0"/>
              <a:t>Orsakerna bör sökas vid häckningsområdena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2989F3B-FD12-4704-AEFF-C1E572A4E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9C50064-58C0-48C6-A059-76E4C041877E}" type="slidenum">
              <a:rPr lang="fi-FI" altLang="en-US">
                <a:solidFill>
                  <a:srgbClr val="000000"/>
                </a:solidFill>
              </a:rPr>
              <a:pPr eaLnBrk="1" hangingPunct="1"/>
              <a:t>5</a:t>
            </a:fld>
            <a:endParaRPr lang="fi-FI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07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08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7C64-C841-4E61-AEE3-B23261E00E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9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>
            <a:extLst>
              <a:ext uri="{FF2B5EF4-FFF2-40B4-BE49-F238E27FC236}">
                <a16:creationId xmlns:a16="http://schemas.microsoft.com/office/drawing/2014/main" id="{181E31A6-31F8-4E51-933C-8E669DFCC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4AF2-C1E6-4F0C-A4AC-3D266E54DDD1}" type="slidenum">
              <a:rPr lang="fi-FI" altLang="en-US" sz="1200">
                <a:latin typeface="Times New Roman" panose="02020603050405020304" pitchFamily="18" charset="0"/>
              </a:rPr>
              <a:pPr/>
              <a:t>9</a:t>
            </a:fld>
            <a:endParaRPr lang="fi-FI" altLang="en-US" sz="1200">
              <a:latin typeface="Times New Roman" panose="02020603050405020304" pitchFamily="18" charset="0"/>
            </a:endParaRPr>
          </a:p>
        </p:txBody>
      </p:sp>
      <p:sp>
        <p:nvSpPr>
          <p:cNvPr id="74755" name="Rectangle 1026">
            <a:extLst>
              <a:ext uri="{FF2B5EF4-FFF2-40B4-BE49-F238E27FC236}">
                <a16:creationId xmlns:a16="http://schemas.microsoft.com/office/drawing/2014/main" id="{302A165A-7088-4DC4-8236-57BA9C97A4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1027">
            <a:extLst>
              <a:ext uri="{FF2B5EF4-FFF2-40B4-BE49-F238E27FC236}">
                <a16:creationId xmlns:a16="http://schemas.microsoft.com/office/drawing/2014/main" id="{6B6B17A9-1E88-45EC-A7A2-82348B0B5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274173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>
            <a:extLst>
              <a:ext uri="{FF2B5EF4-FFF2-40B4-BE49-F238E27FC236}">
                <a16:creationId xmlns:a16="http://schemas.microsoft.com/office/drawing/2014/main" id="{864649D0-C73E-47DB-987E-0A437768AB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153E8F-7041-4BAD-BDF8-6EC745A504DD}" type="slidenum">
              <a:rPr lang="fi-FI" altLang="en-US" sz="1200">
                <a:latin typeface="Times New Roman" panose="02020603050405020304" pitchFamily="18" charset="0"/>
              </a:rPr>
              <a:pPr/>
              <a:t>10</a:t>
            </a:fld>
            <a:endParaRPr lang="fi-FI" altLang="en-US" sz="1200">
              <a:latin typeface="Times New Roman" panose="02020603050405020304" pitchFamily="18" charset="0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3654A606-A9E7-4681-AEA8-68BFD75D8B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301B80C1-5558-4F91-8281-7F792C9B1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30811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aria\Omat tiedostot\organisaatiouudistus\graafinen_ohjeisto\sarvet_iso_oranssi_RGB_va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4498975"/>
            <a:ext cx="15017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988848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74461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2133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aria\Omat tiedostot\organisaatiouudistus\graafinen_ohjeisto\sarvet_iso_oranssi_RGB_va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4498975"/>
            <a:ext cx="15017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  <a:lvl2pPr>
              <a:defRPr sz="2600"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0"/>
          </p:nvPr>
        </p:nvSpPr>
        <p:spPr>
          <a:xfrm>
            <a:off x="6011863" y="6356350"/>
            <a:ext cx="170180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6355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9A2541-DD18-4F8F-BA74-965DADA55ADC}" type="slidenum">
              <a:rPr lang="fi-FI"/>
              <a:pPr>
                <a:defRPr/>
              </a:pPr>
              <a:t>‹#›</a:t>
            </a:fld>
            <a:r>
              <a:rPr lang="fi-FI" b="0" dirty="0"/>
              <a:t> | </a:t>
            </a:r>
            <a:fld id="{F6009776-3071-47AE-9403-55A953A398E7}" type="datetime1">
              <a:rPr lang="fi-FI" b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39042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F886A-F827-46FD-96AF-43DA666D83AA}" type="slidenum">
              <a:rPr lang="fi-FI"/>
              <a:pPr>
                <a:defRPr/>
              </a:pPr>
              <a:t>‹#›</a:t>
            </a:fld>
            <a:r>
              <a:rPr lang="fi-FI" b="0" dirty="0"/>
              <a:t> | </a:t>
            </a:r>
            <a:fld id="{F6009776-3071-47AE-9403-55A953A398E7}" type="datetime1">
              <a:rPr lang="fi-FI" b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75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79B83-466B-4BE3-BF3F-43FEE8CAEAFA}" type="slidenum">
              <a:rPr lang="fi-FI"/>
              <a:pPr>
                <a:defRPr/>
              </a:pPr>
              <a:t>‹#›</a:t>
            </a:fld>
            <a:r>
              <a:rPr lang="fi-FI" b="0" dirty="0"/>
              <a:t> | </a:t>
            </a:r>
            <a:fld id="{F6009776-3071-47AE-9403-55A953A398E7}" type="datetime1">
              <a:rPr lang="fi-FI" b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76320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7744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9" y="2174879"/>
            <a:ext cx="4041775" cy="37744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F4F3B-3EEE-4F19-9EC0-0188190A13C4}" type="slidenum">
              <a:rPr lang="fi-FI"/>
              <a:pPr>
                <a:defRPr/>
              </a:pPr>
              <a:t>‹#›</a:t>
            </a:fld>
            <a:r>
              <a:rPr lang="fi-FI" b="0" dirty="0"/>
              <a:t> | </a:t>
            </a:r>
            <a:fld id="{F6009776-3071-47AE-9403-55A953A398E7}" type="datetime1">
              <a:rPr lang="fi-FI" b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68162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BF74A-6DF9-48BE-93CD-68C242017061}" type="slidenum">
              <a:rPr lang="fi-FI"/>
              <a:pPr>
                <a:defRPr/>
              </a:pPr>
              <a:t>‹#›</a:t>
            </a:fld>
            <a:r>
              <a:rPr lang="fi-FI" b="0" dirty="0"/>
              <a:t> | </a:t>
            </a:r>
            <a:fld id="{F6009776-3071-47AE-9403-55A953A398E7}" type="datetime1">
              <a:rPr lang="fi-FI" b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36503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BE923-3E41-4E43-B451-34B8ABB804A0}" type="slidenum">
              <a:rPr lang="fi-FI"/>
              <a:pPr>
                <a:defRPr/>
              </a:pPr>
              <a:t>‹#›</a:t>
            </a:fld>
            <a:r>
              <a:rPr lang="fi-FI" b="0" dirty="0"/>
              <a:t> | </a:t>
            </a:r>
            <a:fld id="{F6009776-3071-47AE-9403-55A953A398E7}" type="datetime1">
              <a:rPr lang="fi-FI" b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77582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6762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514180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32E01-E749-40A7-9389-3ABAF78830D9}" type="slidenum">
              <a:rPr lang="fi-FI"/>
              <a:pPr>
                <a:defRPr/>
              </a:pPr>
              <a:t>‹#›</a:t>
            </a:fld>
            <a:r>
              <a:rPr lang="fi-FI" b="0" dirty="0"/>
              <a:t> | </a:t>
            </a:r>
            <a:fld id="{F6009776-3071-47AE-9403-55A953A398E7}" type="datetime1">
              <a:rPr lang="fi-FI" b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376846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5091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83"/>
            <a:ext cx="5486400" cy="382433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80" indent="0">
              <a:buNone/>
              <a:defRPr sz="2400"/>
            </a:lvl3pPr>
            <a:lvl4pPr marL="1371270" indent="0">
              <a:buNone/>
              <a:defRPr sz="2000"/>
            </a:lvl4pPr>
            <a:lvl5pPr marL="1828361" indent="0">
              <a:buNone/>
              <a:defRPr sz="2000"/>
            </a:lvl5pPr>
            <a:lvl6pPr marL="2285451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pPr lvl="0"/>
            <a:r>
              <a:rPr lang="fi-FI" noProof="0" dirty="0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14441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EEAEA-32B8-4AE6-9682-0959A4FA3238}" type="slidenum">
              <a:rPr lang="fi-FI"/>
              <a:pPr>
                <a:defRPr/>
              </a:pPr>
              <a:t>‹#›</a:t>
            </a:fld>
            <a:r>
              <a:rPr lang="fi-FI" b="0" dirty="0"/>
              <a:t> | </a:t>
            </a:r>
            <a:fld id="{F6009776-3071-47AE-9403-55A953A398E7}" type="datetime1">
              <a:rPr lang="fi-FI" b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7510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549275"/>
            <a:ext cx="8229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10" rIns="91418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638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484313"/>
            <a:ext cx="8229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pic>
        <p:nvPicPr>
          <p:cNvPr id="16388" name="Picture 2" descr="C:\Documents and Settings\Maria\Omat tiedostot\organisaatiouudistus\graafinen_ohjeisto\sarvet_iso_oranssi_RGB_vaa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4498975"/>
            <a:ext cx="15017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Kuva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6345238"/>
            <a:ext cx="2151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uora yhdysviiva 6"/>
          <p:cNvCxnSpPr/>
          <p:nvPr/>
        </p:nvCxnSpPr>
        <p:spPr>
          <a:xfrm>
            <a:off x="468313" y="6165850"/>
            <a:ext cx="7165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940425" y="6356350"/>
            <a:ext cx="17018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6355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5665EF-7533-447A-AE5F-2BD7E7673FEF}" type="slidenum">
              <a:rPr lang="fi-FI"/>
              <a:pPr>
                <a:defRPr/>
              </a:pPr>
              <a:t>‹#›</a:t>
            </a:fld>
            <a:r>
              <a:rPr lang="fi-FI" b="0" dirty="0"/>
              <a:t> | </a:t>
            </a:r>
            <a:fld id="{F6009776-3071-47AE-9403-55A953A398E7}" type="datetime1">
              <a:rPr lang="fi-FI" b="0"/>
              <a:pPr>
                <a:defRPr/>
              </a:pPr>
              <a:t>15.1.2021</a:t>
            </a:fld>
            <a:endParaRPr lang="fi-FI" b="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1130A43-6F6A-4E01-9B8B-8EA495616F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89" y="0"/>
            <a:ext cx="714822" cy="5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09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8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2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36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rgbClr val="635548"/>
        </a:buClr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lr>
          <a:srgbClr val="635548"/>
        </a:buClr>
        <a:buFont typeface="Arial" charset="0"/>
        <a:buChar char="–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lr>
          <a:srgbClr val="635548"/>
        </a:buClr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lr>
          <a:srgbClr val="635548"/>
        </a:buClr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lr>
          <a:srgbClr val="635548"/>
        </a:buClr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399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siointi.maanmittauslaitos.fi/karttapaikk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ke.fi/sv/om-naturresurser/villebrad-och-jakt/sjofagla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uke.fi/wp-content/uploads/2018/04/vesilintujen-parilaskentalomake_pdf.pdf" TargetMode="External"/><Relationship Id="rId3" Type="http://schemas.openxmlformats.org/officeDocument/2006/relationships/hyperlink" Target="mailto:vesilinnut@luke.fi" TargetMode="External"/><Relationship Id="rId7" Type="http://schemas.openxmlformats.org/officeDocument/2006/relationships/hyperlink" Target="https://laji.fi/project/MHL.65/abou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uke.fi/sv/om-naturresurser/villebrad-och-jakt/sjofaglar/" TargetMode="External"/><Relationship Id="rId5" Type="http://schemas.openxmlformats.org/officeDocument/2006/relationships/hyperlink" Target="https://laji.fi/sv" TargetMode="External"/><Relationship Id="rId4" Type="http://schemas.openxmlformats.org/officeDocument/2006/relationships/hyperlink" Target="mailto:katja.ikonen@luke.fi" TargetMode="External"/><Relationship Id="rId9" Type="http://schemas.openxmlformats.org/officeDocument/2006/relationships/hyperlink" Target="https://www.luke.fi/wp-content/uploads/2018/04/vesilintujen-poikuelaskentalomake_pdf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kauppa.riista.fi/tuoteryhma/koulutusmateriaalia/681450%20-%20!product_id=RIISTA6214" TargetMode="External"/><Relationship Id="rId3" Type="http://schemas.openxmlformats.org/officeDocument/2006/relationships/hyperlink" Target="mailto:vesilinnut@luke.fi" TargetMode="External"/><Relationship Id="rId7" Type="http://schemas.openxmlformats.org/officeDocument/2006/relationships/hyperlink" Target="https://www.riistainfo.fi/sv/dreambroker-videor/?fwp_dreambroker_categories_sv=artkannedom-4nsela9h,andfaglar-jcivxncd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oulutus.riista.fi/oppitunti/vesilintujen-lajintuntemus/" TargetMode="External"/><Relationship Id="rId5" Type="http://schemas.openxmlformats.org/officeDocument/2006/relationships/hyperlink" Target="https://riista.fi/sv/viltforvaltningen/kontaktuppgifter/" TargetMode="External"/><Relationship Id="rId4" Type="http://schemas.openxmlformats.org/officeDocument/2006/relationships/hyperlink" Target="mailto:katja.ikonen@luke.f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pubs.com/linnustonseuranta/VL-kartta2019_2503202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aji.fi/theme/vesilintulaskenta/instructio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fi-fi.facebook.com/riistakeskus/videos/193891995617854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ke.fi/sv/om-naturresurser/villebrad-och-jakt/sjofagla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kko.alhainen\Documents\a.LIFE+\Kotiseutukosteikko LIFE\LIFE+ Hankekansio\Yhteistyö ja tiedottaminen\aaa Layman raportti ja riistakosteikko-opas\Kosteikko-opas\Kuvituskuvaa, Mikko\20150703_1639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40445" r="7890"/>
          <a:stretch/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3999" cy="1224135"/>
          </a:xfrm>
          <a:solidFill>
            <a:schemeClr val="accent1">
              <a:alpha val="74000"/>
            </a:schemeClr>
          </a:solidFill>
        </p:spPr>
        <p:txBody>
          <a:bodyPr/>
          <a:lstStyle/>
          <a:p>
            <a:r>
              <a:rPr lang="sv-FI" sz="4400" dirty="0"/>
              <a:t>Sjöfågelinventeringar </a:t>
            </a:r>
            <a:br>
              <a:rPr lang="sv-FI" sz="4400" dirty="0"/>
            </a:br>
            <a:r>
              <a:rPr lang="sv-FI" sz="3600" dirty="0"/>
              <a:t>Bakgrund och målsättningar</a:t>
            </a:r>
          </a:p>
        </p:txBody>
      </p:sp>
      <p:sp>
        <p:nvSpPr>
          <p:cNvPr id="5" name="Alaotsikko 4"/>
          <p:cNvSpPr>
            <a:spLocks noGrp="1"/>
          </p:cNvSpPr>
          <p:nvPr>
            <p:ph type="subTitle" idx="1"/>
          </p:nvPr>
        </p:nvSpPr>
        <p:spPr>
          <a:xfrm>
            <a:off x="1747092" y="5301208"/>
            <a:ext cx="6516725" cy="1008112"/>
          </a:xfrm>
          <a:solidFill>
            <a:schemeClr val="accent1">
              <a:alpha val="47000"/>
            </a:schemeClr>
          </a:solidFill>
        </p:spPr>
        <p:txBody>
          <a:bodyPr/>
          <a:lstStyle/>
          <a:p>
            <a:r>
              <a:rPr lang="sv-F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Finlands viltcentral</a:t>
            </a:r>
            <a:r>
              <a:rPr lang="fi-F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Mikko Alhainen, Olli Kursula</a:t>
            </a:r>
          </a:p>
          <a:p>
            <a:r>
              <a:rPr lang="sv-F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Naturresursinstitutet:</a:t>
            </a:r>
            <a:r>
              <a:rPr lang="fi-FI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Katja Ikonen, Toni Laaksonen 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7442200" y="6356350"/>
            <a:ext cx="1701800" cy="365125"/>
          </a:xfrm>
        </p:spPr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1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B9D440A-9313-48DA-8C21-779EBD8CE532}"/>
              </a:ext>
            </a:extLst>
          </p:cNvPr>
          <p:cNvSpPr txBox="1"/>
          <p:nvPr/>
        </p:nvSpPr>
        <p:spPr>
          <a:xfrm>
            <a:off x="4139952" y="4221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255E9FD-A634-4839-8144-02A4644C1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28" y="6258089"/>
            <a:ext cx="714822" cy="5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5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C14EBA7-BAB2-4959-B4DA-1DFBCBC9A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6574" y="438150"/>
            <a:ext cx="7772400" cy="1055077"/>
          </a:xfrm>
        </p:spPr>
        <p:txBody>
          <a:bodyPr/>
          <a:lstStyle/>
          <a:p>
            <a:r>
              <a:rPr lang="sv-FI" altLang="en-US" dirty="0"/>
              <a:t>Kullinventeringar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1D95810-49E5-4A2D-BDB2-2BBB0CB89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1060" y="1493227"/>
            <a:ext cx="8153400" cy="14771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v-FI" altLang="en-US" sz="2215" dirty="0"/>
              <a:t>Avsikten är att utreda </a:t>
            </a:r>
            <a:r>
              <a:rPr lang="sv-FI" altLang="en-US" sz="2215" b="1" dirty="0"/>
              <a:t>förändringar i </a:t>
            </a:r>
            <a:r>
              <a:rPr lang="sv-FI" altLang="en-US" sz="2215" dirty="0"/>
              <a:t>sjöfåglarnas </a:t>
            </a:r>
            <a:r>
              <a:rPr lang="sv-FI" altLang="en-US" sz="2215" b="1" dirty="0"/>
              <a:t>häckningsframgång mellan åren.</a:t>
            </a:r>
            <a:r>
              <a:rPr lang="sv-FI" altLang="en-US" sz="2215" dirty="0"/>
              <a:t> Inventering i juli</a:t>
            </a:r>
          </a:p>
          <a:p>
            <a:pPr>
              <a:lnSpc>
                <a:spcPct val="90000"/>
              </a:lnSpc>
            </a:pPr>
            <a:r>
              <a:rPr lang="sv-FI" altLang="en-US" sz="2215" dirty="0"/>
              <a:t>Den viktigaste enheten är andkullar, även enskilda fåglar räknas</a:t>
            </a:r>
          </a:p>
          <a:p>
            <a:pPr>
              <a:lnSpc>
                <a:spcPct val="90000"/>
              </a:lnSpc>
            </a:pPr>
            <a:endParaRPr lang="fi-FI" altLang="en-US" sz="2215" dirty="0"/>
          </a:p>
          <a:p>
            <a:pPr>
              <a:lnSpc>
                <a:spcPct val="90000"/>
              </a:lnSpc>
            </a:pPr>
            <a:endParaRPr lang="fi-FI" altLang="en-US" sz="2215" dirty="0"/>
          </a:p>
        </p:txBody>
      </p:sp>
      <p:pic>
        <p:nvPicPr>
          <p:cNvPr id="51204" name="Picture 6" descr="P6110376">
            <a:extLst>
              <a:ext uri="{FF2B5EF4-FFF2-40B4-BE49-F238E27FC236}">
                <a16:creationId xmlns:a16="http://schemas.microsoft.com/office/drawing/2014/main" id="{41AB95C6-DE7B-4176-9B0F-F3FB49FCE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45024"/>
            <a:ext cx="5724128" cy="234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591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6060246">
            <a:extLst>
              <a:ext uri="{FF2B5EF4-FFF2-40B4-BE49-F238E27FC236}">
                <a16:creationId xmlns:a16="http://schemas.microsoft.com/office/drawing/2014/main" id="{5E16F4FF-C4A2-4EF1-9E84-AE97B246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2" y="3212976"/>
            <a:ext cx="900191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3">
            <a:extLst>
              <a:ext uri="{FF2B5EF4-FFF2-40B4-BE49-F238E27FC236}">
                <a16:creationId xmlns:a16="http://schemas.microsoft.com/office/drawing/2014/main" id="{AF27DAC7-3619-4328-AA82-873723A37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2003" y="980728"/>
            <a:ext cx="8712967" cy="3165231"/>
          </a:xfrm>
        </p:spPr>
        <p:txBody>
          <a:bodyPr/>
          <a:lstStyle/>
          <a:p>
            <a:r>
              <a:rPr lang="sv-FI" altLang="en-US" sz="1800" dirty="0"/>
              <a:t>Fastställer arten, kullens storlek samt utvecklingsklass</a:t>
            </a:r>
          </a:p>
          <a:p>
            <a:pPr marL="0" indent="0">
              <a:buNone/>
            </a:pPr>
            <a:endParaRPr lang="fi-FI" altLang="en-US" sz="1800" dirty="0"/>
          </a:p>
          <a:p>
            <a:r>
              <a:rPr lang="sv-FI" altLang="en-US" sz="1800" dirty="0"/>
              <a:t>Kullarna gömmer sig i skuggorna av ojämna strandkanter och växtlighet. Man behöver använda mera tid för inventeringen än vid vårens </a:t>
            </a:r>
            <a:r>
              <a:rPr lang="sv-FI" altLang="en-US" sz="1800" dirty="0" err="1"/>
              <a:t>parinventering</a:t>
            </a:r>
            <a:endParaRPr lang="sv-FI" altLang="en-US" sz="1800" dirty="0"/>
          </a:p>
          <a:p>
            <a:pPr lvl="1"/>
            <a:r>
              <a:rPr lang="sv-FI" altLang="en-US" sz="1800" dirty="0"/>
              <a:t>Kan även utföras som inventeringsslinga – det väsentliga är att inventeringen varje år utförs på samma sätt </a:t>
            </a:r>
          </a:p>
          <a:p>
            <a:pPr lvl="1"/>
            <a:endParaRPr lang="fi-FI" altLang="en-US" sz="1800" dirty="0"/>
          </a:p>
          <a:p>
            <a:endParaRPr lang="fi-FI" altLang="en-US" sz="1800" dirty="0"/>
          </a:p>
          <a:p>
            <a:pPr>
              <a:buFontTx/>
              <a:buNone/>
            </a:pPr>
            <a:endParaRPr lang="fi-FI" altLang="en-US" sz="1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ADBB7C4-EF7D-47E8-8E0E-AA06D531D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771" y="-8114"/>
            <a:ext cx="7772400" cy="1055077"/>
          </a:xfrm>
        </p:spPr>
        <p:txBody>
          <a:bodyPr/>
          <a:lstStyle/>
          <a:p>
            <a:r>
              <a:rPr lang="sv-FI" altLang="en-US" dirty="0"/>
              <a:t>Kullinventeringar</a:t>
            </a:r>
          </a:p>
        </p:txBody>
      </p:sp>
    </p:spTree>
    <p:extLst>
      <p:ext uri="{BB962C8B-B14F-4D97-AF65-F5344CB8AC3E}">
        <p14:creationId xmlns:p14="http://schemas.microsoft.com/office/powerpoint/2010/main" val="128839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CE27B4FF-8394-4C60-B288-C8EED837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19138"/>
          </a:xfrm>
        </p:spPr>
        <p:txBody>
          <a:bodyPr/>
          <a:lstStyle/>
          <a:p>
            <a:r>
              <a:rPr lang="sv-FI" dirty="0"/>
              <a:t>Upprättande av en inventeringspunkt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0D1BFF67-F436-4BE4-AC87-3DFA779DF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64" y="1268761"/>
            <a:ext cx="4150096" cy="4104456"/>
          </a:xfrm>
        </p:spPr>
        <p:txBody>
          <a:bodyPr/>
          <a:lstStyle/>
          <a:p>
            <a:r>
              <a:rPr lang="sv-FI" sz="1800" dirty="0"/>
              <a:t>Inventeringsplatserna får väljas fritt</a:t>
            </a:r>
          </a:p>
          <a:p>
            <a:pPr lvl="1"/>
            <a:r>
              <a:rPr lang="sv-FI" altLang="en-US" sz="1400" dirty="0"/>
              <a:t>våtmark, damm, tjärn, sjö eller ett avgränsat område vid ett större vattenområde </a:t>
            </a:r>
          </a:p>
          <a:p>
            <a:pPr lvl="1"/>
            <a:r>
              <a:rPr lang="sv-FI" altLang="en-US" sz="1400" dirty="0"/>
              <a:t>Inventering från en fast punkt till exempel från uddspetsar, stenar, fågeltorn eller brygga (slinginventering möjlig vid inventering av kullar)</a:t>
            </a:r>
            <a:endParaRPr lang="sv-FI" sz="1800" dirty="0"/>
          </a:p>
          <a:p>
            <a:r>
              <a:rPr lang="sv-FI" sz="1800" dirty="0"/>
              <a:t>Vid resultatberäkningen jämförs alltid samma punkter på varandra följande år</a:t>
            </a:r>
          </a:p>
          <a:p>
            <a:r>
              <a:rPr lang="sv-FI" sz="1800" dirty="0"/>
              <a:t>Rekommenderas att använda gamla inventeringspunkter, som har varit ur bruk</a:t>
            </a:r>
          </a:p>
          <a:p>
            <a:r>
              <a:rPr lang="sv-FI" sz="1800" dirty="0"/>
              <a:t>Bra att göra inventeringen vid alla typer av vattendrag</a:t>
            </a:r>
          </a:p>
          <a:p>
            <a:endParaRPr lang="fi-FI" sz="1800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10850664-710B-4ADF-BEC8-5BB7401C8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464496" cy="4608512"/>
          </a:xfrm>
        </p:spPr>
        <p:txBody>
          <a:bodyPr/>
          <a:lstStyle/>
          <a:p>
            <a:r>
              <a:rPr lang="sv-FI" sz="2000" dirty="0"/>
              <a:t>Faser i upprättandet </a:t>
            </a:r>
            <a:r>
              <a:rPr lang="sv-FI" sz="1200" dirty="0"/>
              <a:t>(detaljerade anvisningar på följande dior)</a:t>
            </a:r>
          </a:p>
          <a:p>
            <a:pPr marL="800100" lvl="1" indent="-342900">
              <a:buFont typeface="+mj-lt"/>
              <a:buAutoNum type="arabicPeriod"/>
            </a:pPr>
            <a:r>
              <a:rPr lang="sv-FI" sz="1400" dirty="0"/>
              <a:t>Välj ett lämpligt inventeringsområdet</a:t>
            </a:r>
          </a:p>
          <a:p>
            <a:pPr marL="800100" lvl="1" indent="-342900">
              <a:buFont typeface="+mj-lt"/>
              <a:buAutoNum type="arabicPeriod"/>
            </a:pPr>
            <a:r>
              <a:rPr lang="sv-FI" sz="1400" dirty="0"/>
              <a:t>Klargör objektets koordinater med hjälp av ett </a:t>
            </a:r>
            <a:r>
              <a:rPr lang="sv-FI" sz="1400" dirty="0" err="1"/>
              <a:t>kartprogram</a:t>
            </a:r>
            <a:r>
              <a:rPr lang="sv-FI" sz="1400" dirty="0"/>
              <a:t> (se anvisning nedan)</a:t>
            </a:r>
          </a:p>
          <a:p>
            <a:pPr marL="800100" lvl="1" indent="-342900">
              <a:buFont typeface="+mj-lt"/>
              <a:buAutoNum type="arabicPeriod"/>
            </a:pPr>
            <a:r>
              <a:rPr lang="sv-FI" sz="1400" dirty="0"/>
              <a:t>Fastställ arealen och strandlinjens längd med hjälp av </a:t>
            </a:r>
            <a:r>
              <a:rPr lang="sv-FI" sz="1400" dirty="0" err="1"/>
              <a:t>kartprogrammet</a:t>
            </a:r>
            <a:endParaRPr lang="sv-FI" sz="1400" dirty="0"/>
          </a:p>
          <a:p>
            <a:pPr marL="800100" lvl="1" indent="-342900">
              <a:buFont typeface="+mj-lt"/>
              <a:buAutoNum type="arabicPeriod"/>
            </a:pPr>
            <a:r>
              <a:rPr lang="sv-FI" sz="1400" dirty="0"/>
              <a:t>Välj den objektstyp som bäst beskriver området på blanketten</a:t>
            </a:r>
          </a:p>
          <a:p>
            <a:pPr marL="800100" lvl="1" indent="-342900">
              <a:buFont typeface="+mj-lt"/>
              <a:buAutoNum type="arabicPeriod"/>
            </a:pPr>
            <a:r>
              <a:rPr lang="sv-FI" sz="1400" dirty="0"/>
              <a:t>Fyll i objektets övriga begärda uppgifter och dina egna kontaktuppgifter </a:t>
            </a:r>
          </a:p>
          <a:p>
            <a:pPr marL="800100" lvl="1" indent="-342900">
              <a:buFont typeface="+mj-lt"/>
              <a:buAutoNum type="arabicPeriod"/>
            </a:pPr>
            <a:r>
              <a:rPr lang="sv-FI" sz="1400" dirty="0"/>
              <a:t>Skicka uppgifterna till Naturresursinstitutet antingen </a:t>
            </a:r>
          </a:p>
          <a:p>
            <a:pPr marL="1200150" lvl="2" indent="-342900">
              <a:buFont typeface="+mj-lt"/>
              <a:buAutoNum type="arabicPeriod"/>
            </a:pPr>
            <a:r>
              <a:rPr lang="sv-FI" sz="1400" dirty="0"/>
              <a:t>Före inventeringen och du får inventeringsblanketter och anvisningar i retur med posten</a:t>
            </a:r>
          </a:p>
          <a:p>
            <a:pPr marL="857250" lvl="2" indent="0">
              <a:buNone/>
            </a:pPr>
            <a:r>
              <a:rPr lang="sv-FI" sz="1400" dirty="0"/>
              <a:t>eller</a:t>
            </a:r>
          </a:p>
          <a:p>
            <a:pPr marL="1200150" lvl="2" indent="-342900">
              <a:buFont typeface="+mj-lt"/>
              <a:buAutoNum type="arabicPeriod" startAt="2"/>
            </a:pPr>
            <a:r>
              <a:rPr lang="sv-FI" sz="1400" dirty="0"/>
              <a:t>Efter den första inventeringen, som bilaga till din ifyllda blanketten en karta över arealen och strandlinjens längd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6468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9C0F5-7698-4929-9415-D81D491F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1. </a:t>
            </a:r>
            <a:r>
              <a:rPr lang="sv-FI" dirty="0"/>
              <a:t>Välj ett lämpligt inventeringsområde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71FC37-969C-4237-B9A3-702C1A1FB9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FI" sz="1800" dirty="0"/>
              <a:t>Våtmark, damm, sjö eller ett begränsat område vid ett större vattenområde.</a:t>
            </a:r>
          </a:p>
          <a:p>
            <a:endParaRPr lang="fi-FI" sz="1800" dirty="0"/>
          </a:p>
          <a:p>
            <a:r>
              <a:rPr lang="sv-FI" sz="1800" dirty="0"/>
              <a:t>Inventering från en fast punkt till exempel från en uddspets, sten, fågeltorn eller brygga (vid kullinventering är </a:t>
            </a:r>
            <a:r>
              <a:rPr lang="sv-FI" sz="1800" dirty="0" err="1"/>
              <a:t>inventeringslinga</a:t>
            </a:r>
            <a:r>
              <a:rPr lang="sv-FI" sz="1800" dirty="0"/>
              <a:t> möjlig)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02B4406-8CB4-4C19-9277-42C5660DBD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FI" sz="1800" dirty="0"/>
              <a:t>I inventeringen är det bra att få med olika typer av vattendrag. Fågelvatten, vanliga sjöar, dammar och älvar. </a:t>
            </a:r>
          </a:p>
          <a:p>
            <a:endParaRPr lang="fi-FI" sz="1800" dirty="0"/>
          </a:p>
          <a:p>
            <a:r>
              <a:rPr lang="sv-FI" sz="1800" dirty="0"/>
              <a:t>Det lönar sig att göra inventeringen enkel – välj en plats som man enkelt kan komma intill med bil eller annars är lätt att besöka</a:t>
            </a:r>
          </a:p>
          <a:p>
            <a:endParaRPr lang="fi-FI" sz="1800" dirty="0"/>
          </a:p>
          <a:p>
            <a:r>
              <a:rPr lang="sv-FI" sz="1800" dirty="0"/>
              <a:t>Under en morgon hinner man inventera flera punkter! Det lönar sig att upprätta till exempel 2-5 punkter i närområdet vid olika typer av vattendrag.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C1A31E3-6E4B-4261-9565-7A29137F2B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79B83-466B-4BE3-BF3F-43FEE8CAEAFA}" type="slidenum">
              <a:rPr lang="fi-FI" smtClean="0"/>
              <a:pPr>
                <a:defRPr/>
              </a:pPr>
              <a:t>13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444209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904B5A-1319-44DA-896E-1E5347CDF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72803"/>
            <a:ext cx="8229600" cy="4349080"/>
          </a:xfrm>
        </p:spPr>
        <p:txBody>
          <a:bodyPr/>
          <a:lstStyle/>
          <a:p>
            <a:pPr marL="0" indent="0">
              <a:buNone/>
            </a:pPr>
            <a:r>
              <a:rPr lang="sv-FI" sz="2000" dirty="0"/>
              <a:t>Punkten bör uppfylla följande krav</a:t>
            </a:r>
            <a:r>
              <a:rPr lang="fi-FI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sv-FI" sz="2000" dirty="0"/>
              <a:t>Från punkten kan man med hjälp av bestående landmärken avgränsa en varaktig inventeringssektor (sektorns gränser markeras på en karta, gärna för snäv avgränsning i stället för en allt för vid sektor). </a:t>
            </a:r>
            <a:endParaRPr lang="sv-FI" sz="1000" dirty="0"/>
          </a:p>
          <a:p>
            <a:pPr marL="457200" indent="-457200">
              <a:buFont typeface="+mj-lt"/>
              <a:buAutoNum type="arabicPeriod"/>
            </a:pPr>
            <a:r>
              <a:rPr lang="sv-FI" sz="2000" dirty="0"/>
              <a:t>Från punkten är det god sikt till sektorn: Eventuella  årliga förändringar i vattenväxtlighet, i ljusförhållanden eller svag vind inverkar inte på inventeringarnas resultat. </a:t>
            </a:r>
            <a:r>
              <a:rPr lang="fi-FI" sz="2000" dirty="0"/>
              <a:t>(</a:t>
            </a:r>
            <a:r>
              <a:rPr lang="sv-FI" sz="2000" dirty="0"/>
              <a:t>Undvik motljus genom att välja en sydlig eller östlig inventeringsplats).</a:t>
            </a:r>
          </a:p>
          <a:p>
            <a:pPr marL="2631471" lvl="5" indent="-457200">
              <a:buFont typeface="+mj-lt"/>
              <a:buAutoNum type="arabicPeriod"/>
            </a:pPr>
            <a:endParaRPr lang="fi-FI" sz="1000" dirty="0"/>
          </a:p>
          <a:p>
            <a:pPr marL="457200" indent="-457200">
              <a:buFont typeface="+mj-lt"/>
              <a:buAutoNum type="arabicPeriod"/>
            </a:pPr>
            <a:r>
              <a:rPr lang="sv-FI" sz="2000" dirty="0"/>
              <a:t>Fåglarna ska alltid kunna </a:t>
            </a:r>
            <a:r>
              <a:rPr lang="sv-FI" sz="2000" dirty="0" err="1"/>
              <a:t>artidentifieras</a:t>
            </a:r>
            <a:r>
              <a:rPr lang="sv-FI" sz="2000" dirty="0"/>
              <a:t> med kikare eller tubkikare från sektorns bortre hörn. </a:t>
            </a:r>
            <a:r>
              <a:rPr lang="fi-FI" sz="2000" dirty="0"/>
              <a:t> </a:t>
            </a:r>
          </a:p>
          <a:p>
            <a:pPr marL="2631471" lvl="5" indent="-457200">
              <a:buFont typeface="+mj-lt"/>
              <a:buAutoNum type="arabicPeriod"/>
            </a:pPr>
            <a:endParaRPr lang="fi-FI" sz="1000" dirty="0"/>
          </a:p>
          <a:p>
            <a:pPr marL="457200" indent="-457200">
              <a:buFont typeface="+mj-lt"/>
              <a:buAutoNum type="arabicPeriod"/>
            </a:pPr>
            <a:r>
              <a:rPr lang="sv-FI" sz="2000" dirty="0"/>
              <a:t>Man har tillträde till punkten under alla förhållanden (även under menföres- och översvämningstider).</a:t>
            </a:r>
          </a:p>
          <a:p>
            <a:endParaRPr lang="en-US" sz="20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E020CE5-86C5-4544-9EFD-C348F79C6B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79B83-466B-4BE3-BF3F-43FEE8CAEAFA}" type="slidenum">
              <a:rPr lang="fi-FI" smtClean="0"/>
              <a:pPr>
                <a:defRPr/>
              </a:pPr>
              <a:t>14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9795CD1-9398-4730-B653-77CE6F52E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19138"/>
          </a:xfrm>
        </p:spPr>
        <p:txBody>
          <a:bodyPr/>
          <a:lstStyle/>
          <a:p>
            <a:r>
              <a:rPr lang="fi-FI" dirty="0"/>
              <a:t>1. </a:t>
            </a:r>
            <a:r>
              <a:rPr lang="sv-FI" dirty="0"/>
              <a:t>Välj ett lämpligt inventeringsområde</a:t>
            </a:r>
          </a:p>
        </p:txBody>
      </p:sp>
    </p:spTree>
    <p:extLst>
      <p:ext uri="{BB962C8B-B14F-4D97-AF65-F5344CB8AC3E}">
        <p14:creationId xmlns:p14="http://schemas.microsoft.com/office/powerpoint/2010/main" val="3231197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729"/>
            <a:ext cx="9143999" cy="405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A08ED87-56D4-45A5-9F4C-C18BE848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6" y="338021"/>
            <a:ext cx="9036496" cy="719138"/>
          </a:xfrm>
        </p:spPr>
        <p:txBody>
          <a:bodyPr/>
          <a:lstStyle/>
          <a:p>
            <a:r>
              <a:rPr lang="en-US" sz="2400" dirty="0"/>
              <a:t>2. </a:t>
            </a:r>
            <a:r>
              <a:rPr lang="sv-FI" sz="2400" dirty="0"/>
              <a:t>Ta reda på punktens koordinater med ett </a:t>
            </a:r>
            <a:r>
              <a:rPr lang="sv-FI" sz="2400" dirty="0" err="1"/>
              <a:t>kartprogram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5AC325B-B710-403D-93E1-BD2591641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79B83-466B-4BE3-BF3F-43FEE8CAEAFA}" type="slidenum">
              <a:rPr lang="fi-FI" smtClean="0"/>
              <a:pPr>
                <a:defRPr/>
              </a:pPr>
              <a:t>15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CF372291-C7BE-449A-90F5-F67CB8AEEA02}"/>
              </a:ext>
            </a:extLst>
          </p:cNvPr>
          <p:cNvSpPr/>
          <p:nvPr/>
        </p:nvSpPr>
        <p:spPr>
          <a:xfrm>
            <a:off x="8602028" y="2881350"/>
            <a:ext cx="539552" cy="50405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ähti: 5-sakarainen 8">
            <a:extLst>
              <a:ext uri="{FF2B5EF4-FFF2-40B4-BE49-F238E27FC236}">
                <a16:creationId xmlns:a16="http://schemas.microsoft.com/office/drawing/2014/main" id="{86566C5C-F7ED-4AE9-9E3D-FD5EE3F403CC}"/>
              </a:ext>
            </a:extLst>
          </p:cNvPr>
          <p:cNvSpPr/>
          <p:nvPr/>
        </p:nvSpPr>
        <p:spPr>
          <a:xfrm>
            <a:off x="5201590" y="2103718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9A58E15A-8504-471A-BCC1-14537C283F69}"/>
              </a:ext>
            </a:extLst>
          </p:cNvPr>
          <p:cNvSpPr/>
          <p:nvPr/>
        </p:nvSpPr>
        <p:spPr>
          <a:xfrm>
            <a:off x="6436448" y="1581173"/>
            <a:ext cx="2151349" cy="155220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271B232-8162-40F1-AD72-3A7C8CC690F0}"/>
              </a:ext>
            </a:extLst>
          </p:cNvPr>
          <p:cNvSpPr/>
          <p:nvPr/>
        </p:nvSpPr>
        <p:spPr>
          <a:xfrm>
            <a:off x="9830" y="2314049"/>
            <a:ext cx="3491880" cy="3659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Öppna </a:t>
            </a:r>
            <a:r>
              <a:rPr lang="sv-FI" sz="1400" dirty="0" err="1">
                <a:solidFill>
                  <a:schemeClr val="tx1"/>
                </a:solidFill>
              </a:rPr>
              <a:t>kartprogrammet</a:t>
            </a:r>
            <a:r>
              <a:rPr lang="sv-FI" sz="1400" dirty="0">
                <a:solidFill>
                  <a:schemeClr val="tx1"/>
                </a:solidFill>
              </a:rPr>
              <a:t> t.ex.:</a:t>
            </a:r>
            <a:r>
              <a:rPr lang="fi-FI" sz="1400" dirty="0">
                <a:solidFill>
                  <a:schemeClr val="tx1"/>
                </a:solidFill>
              </a:rPr>
              <a:t> </a:t>
            </a:r>
            <a:r>
              <a:rPr lang="fi-FI" sz="1400" dirty="0">
                <a:solidFill>
                  <a:schemeClr val="tx1"/>
                </a:solidFill>
                <a:hlinkClick r:id="rId4"/>
              </a:rPr>
              <a:t>https://asiointi.maanmittauslaitos.fi/karttapaikka/</a:t>
            </a:r>
            <a:endParaRPr lang="fi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i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Välj från den högra menyn </a:t>
            </a:r>
            <a:r>
              <a:rPr lang="sv-FI" sz="1400" dirty="0">
                <a:solidFill>
                  <a:schemeClr val="tx1"/>
                </a:solidFill>
                <a:highlight>
                  <a:srgbClr val="000000"/>
                </a:highlight>
              </a:rPr>
              <a:t> </a:t>
            </a:r>
            <a:r>
              <a:rPr lang="sv-FI" sz="14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XY</a:t>
            </a:r>
            <a:r>
              <a:rPr lang="sv-FI" sz="1400" b="1" baseline="30000" dirty="0" err="1">
                <a:solidFill>
                  <a:schemeClr val="bg1"/>
                </a:solidFill>
                <a:highlight>
                  <a:srgbClr val="000000"/>
                </a:highlight>
              </a:rPr>
              <a:t>o</a:t>
            </a:r>
            <a:r>
              <a:rPr lang="sv-FI" sz="1400" b="1" baseline="30000" dirty="0">
                <a:solidFill>
                  <a:schemeClr val="bg1"/>
                </a:solidFill>
                <a:highlight>
                  <a:srgbClr val="000000"/>
                </a:highlight>
              </a:rPr>
              <a:t>   </a:t>
            </a:r>
            <a:endParaRPr lang="sv-FI" sz="1400" b="1" baseline="30000" dirty="0">
              <a:solidFill>
                <a:schemeClr val="tx1"/>
              </a:solidFill>
              <a:highlight>
                <a:srgbClr val="000000"/>
              </a:highlight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sz="1400" dirty="0">
                <a:solidFill>
                  <a:schemeClr val="tx1"/>
                </a:solidFill>
              </a:rPr>
              <a:t>Koordinat –fönstret öppnas</a:t>
            </a:r>
            <a:endParaRPr lang="sv-FI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i-FI" sz="1400" b="1" baseline="30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Klicka med musen på kartan på din inventeringspunkt</a:t>
            </a:r>
          </a:p>
          <a:p>
            <a:pPr marL="342900" indent="-342900">
              <a:buFont typeface="+mj-lt"/>
              <a:buAutoNum type="arabicPeriod"/>
            </a:pPr>
            <a:endParaRPr lang="fi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</a:t>
            </a:r>
            <a:r>
              <a:rPr lang="fi-FI" sz="1400" dirty="0">
                <a:solidFill>
                  <a:schemeClr val="tx1"/>
                </a:solidFill>
              </a:rPr>
              <a:t> </a:t>
            </a:r>
            <a:r>
              <a:rPr lang="sv-FI" sz="1400" dirty="0">
                <a:solidFill>
                  <a:schemeClr val="tx1"/>
                </a:solidFill>
              </a:rPr>
              <a:t>punktens</a:t>
            </a:r>
            <a:r>
              <a:rPr lang="fi-FI" sz="1400" dirty="0">
                <a:solidFill>
                  <a:schemeClr val="tx1"/>
                </a:solidFill>
              </a:rPr>
              <a:t> </a:t>
            </a:r>
            <a:r>
              <a:rPr lang="sv-FI" sz="1400" dirty="0">
                <a:solidFill>
                  <a:schemeClr val="tx1"/>
                </a:solidFill>
              </a:rPr>
              <a:t>koordinater</a:t>
            </a:r>
            <a:r>
              <a:rPr lang="fi-FI" sz="1400" dirty="0">
                <a:solidFill>
                  <a:schemeClr val="tx1"/>
                </a:solidFill>
              </a:rPr>
              <a:t> </a:t>
            </a:r>
            <a:r>
              <a:rPr lang="fi-FI" sz="1400" dirty="0" err="1">
                <a:solidFill>
                  <a:schemeClr val="tx1"/>
                </a:solidFill>
              </a:rPr>
              <a:t>på</a:t>
            </a:r>
            <a:r>
              <a:rPr lang="fi-FI" sz="1400" dirty="0">
                <a:solidFill>
                  <a:schemeClr val="tx1"/>
                </a:solidFill>
              </a:rPr>
              <a:t> </a:t>
            </a:r>
            <a:r>
              <a:rPr lang="sv-FI" sz="1400" dirty="0">
                <a:solidFill>
                  <a:schemeClr val="tx1"/>
                </a:solidFill>
              </a:rPr>
              <a:t>blanketten</a:t>
            </a:r>
            <a:r>
              <a:rPr lang="en-US" sz="1400" dirty="0">
                <a:solidFill>
                  <a:schemeClr val="tx1"/>
                </a:solidFill>
              </a:rPr>
              <a:t> (</a:t>
            </a:r>
            <a:r>
              <a:rPr lang="sv-FI" sz="1400" dirty="0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sv-FI" sz="1400" dirty="0" err="1">
                <a:solidFill>
                  <a:schemeClr val="tx1"/>
                </a:solidFill>
              </a:rPr>
              <a:t>skärmdump</a:t>
            </a:r>
            <a:r>
              <a:rPr lang="en-US" sz="1400" dirty="0">
                <a:solidFill>
                  <a:schemeClr val="tx1"/>
                </a:solidFill>
              </a:rPr>
              <a:t> av </a:t>
            </a:r>
            <a:r>
              <a:rPr lang="sv-FI" sz="1400" dirty="0" err="1">
                <a:solidFill>
                  <a:schemeClr val="tx1"/>
                </a:solidFill>
              </a:rPr>
              <a:t>kartprogrammet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sv-FI" sz="1400" dirty="0">
                <a:solidFill>
                  <a:schemeClr val="tx1"/>
                </a:solidFill>
              </a:rPr>
              <a:t>fungerar</a:t>
            </a:r>
            <a:r>
              <a:rPr lang="en-US" sz="1400" dirty="0">
                <a:solidFill>
                  <a:schemeClr val="tx1"/>
                </a:solidFill>
              </a:rPr>
              <a:t> bra)</a:t>
            </a:r>
          </a:p>
          <a:p>
            <a:pPr marL="342900" indent="-342900">
              <a:buFont typeface="+mj-lt"/>
              <a:buAutoNum type="arabicPeriod"/>
            </a:pPr>
            <a:endParaRPr lang="fi-FI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8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>
            <a:extLst>
              <a:ext uri="{FF2B5EF4-FFF2-40B4-BE49-F238E27FC236}">
                <a16:creationId xmlns:a16="http://schemas.microsoft.com/office/drawing/2014/main" id="{06ADB289-6DFF-400F-984B-F821EB9F9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835" y="1004013"/>
            <a:ext cx="7962664" cy="524609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FE680B4-E865-4CF7-883F-C583207FA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17960"/>
            <a:ext cx="8435280" cy="719138"/>
          </a:xfrm>
        </p:spPr>
        <p:txBody>
          <a:bodyPr/>
          <a:lstStyle/>
          <a:p>
            <a:r>
              <a:rPr lang="fi-FI" sz="2400" dirty="0"/>
              <a:t>3. </a:t>
            </a:r>
            <a:r>
              <a:rPr lang="sv-FI" sz="2400" dirty="0"/>
              <a:t>Fastställ arealen med </a:t>
            </a:r>
            <a:r>
              <a:rPr lang="sv-FI" sz="2400" dirty="0" err="1"/>
              <a:t>kartprogrammet</a:t>
            </a:r>
            <a:br>
              <a:rPr lang="fi-FI" sz="2400" dirty="0"/>
            </a:br>
            <a:endParaRPr lang="en-US" sz="24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1E02678-5717-4290-80F7-8AF2DF0F5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79B83-466B-4BE3-BF3F-43FEE8CAEAFA}" type="slidenum">
              <a:rPr lang="fi-FI" smtClean="0"/>
              <a:pPr>
                <a:defRPr/>
              </a:pPr>
              <a:t>16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8EB0FCEB-B677-4318-BCB2-AD311BFC7860}"/>
              </a:ext>
            </a:extLst>
          </p:cNvPr>
          <p:cNvSpPr/>
          <p:nvPr/>
        </p:nvSpPr>
        <p:spPr>
          <a:xfrm>
            <a:off x="3360596" y="892558"/>
            <a:ext cx="4729100" cy="1440159"/>
          </a:xfrm>
          <a:prstGeom prst="rect">
            <a:avLst/>
          </a:prstGeom>
          <a:solidFill>
            <a:schemeClr val="accent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Välj</a:t>
            </a:r>
            <a:r>
              <a:rPr lang="fi-FI" sz="1400" dirty="0">
                <a:solidFill>
                  <a:schemeClr val="tx1"/>
                </a:solidFill>
              </a:rPr>
              <a:t> </a:t>
            </a:r>
            <a:r>
              <a:rPr lang="sv-FI" sz="1400" dirty="0">
                <a:solidFill>
                  <a:schemeClr val="tx1"/>
                </a:solidFill>
              </a:rPr>
              <a:t>mät</a:t>
            </a:r>
            <a:r>
              <a:rPr lang="fi-FI" sz="1400" dirty="0">
                <a:solidFill>
                  <a:schemeClr val="tx1"/>
                </a:solidFill>
              </a:rPr>
              <a:t> </a:t>
            </a:r>
            <a:r>
              <a:rPr lang="sv-FI" sz="1400" dirty="0">
                <a:solidFill>
                  <a:schemeClr val="tx1"/>
                </a:solidFill>
              </a:rPr>
              <a:t>areal</a:t>
            </a: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Avgränsa inventeringsområdet med musen</a:t>
            </a: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Flygfoto fungerar ofta bättre än kartan, för där syns vegetationszonerna.</a:t>
            </a: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 inventeringsområdets areal och ta en </a:t>
            </a:r>
            <a:r>
              <a:rPr lang="sv-FI" sz="1400" dirty="0" err="1">
                <a:solidFill>
                  <a:schemeClr val="tx1"/>
                </a:solidFill>
              </a:rPr>
              <a:t>skärmdump</a:t>
            </a:r>
            <a:r>
              <a:rPr lang="sv-FI" sz="1400" dirty="0">
                <a:solidFill>
                  <a:schemeClr val="tx1"/>
                </a:solidFill>
              </a:rPr>
              <a:t> av </a:t>
            </a:r>
            <a:r>
              <a:rPr lang="sv-FI" sz="1400" dirty="0" err="1">
                <a:solidFill>
                  <a:schemeClr val="tx1"/>
                </a:solidFill>
              </a:rPr>
              <a:t>kartvyn</a:t>
            </a:r>
            <a:endParaRPr lang="sv-FI" sz="1400" dirty="0">
              <a:solidFill>
                <a:schemeClr val="tx1"/>
              </a:solidFill>
            </a:endParaRPr>
          </a:p>
        </p:txBody>
      </p:sp>
      <p:sp>
        <p:nvSpPr>
          <p:cNvPr id="14" name="Tähti: 5-sakarainen 13">
            <a:extLst>
              <a:ext uri="{FF2B5EF4-FFF2-40B4-BE49-F238E27FC236}">
                <a16:creationId xmlns:a16="http://schemas.microsoft.com/office/drawing/2014/main" id="{DCAE8C91-234F-4857-9115-5BC70016956C}"/>
              </a:ext>
            </a:extLst>
          </p:cNvPr>
          <p:cNvSpPr/>
          <p:nvPr/>
        </p:nvSpPr>
        <p:spPr>
          <a:xfrm>
            <a:off x="6497250" y="2478407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ACF7479-0574-425C-A58D-66FAE8163A3D}"/>
              </a:ext>
            </a:extLst>
          </p:cNvPr>
          <p:cNvSpPr txBox="1"/>
          <p:nvPr/>
        </p:nvSpPr>
        <p:spPr>
          <a:xfrm>
            <a:off x="3868123" y="5109611"/>
            <a:ext cx="41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* </a:t>
            </a:r>
            <a:r>
              <a:rPr lang="sv-FI" sz="1400" dirty="0">
                <a:solidFill>
                  <a:schemeClr val="bg1"/>
                </a:solidFill>
              </a:rPr>
              <a:t>Skärmdumpen kan du ta med  </a:t>
            </a:r>
            <a:r>
              <a:rPr lang="sv-FI" sz="1400" dirty="0" err="1">
                <a:solidFill>
                  <a:schemeClr val="bg1"/>
                </a:solidFill>
              </a:rPr>
              <a:t>ctrl+alt+Print</a:t>
            </a:r>
            <a:r>
              <a:rPr lang="sv-FI" sz="1400" dirty="0">
                <a:solidFill>
                  <a:schemeClr val="bg1"/>
                </a:solidFill>
              </a:rPr>
              <a:t> </a:t>
            </a:r>
            <a:r>
              <a:rPr lang="sv-FI" sz="1400" dirty="0" err="1">
                <a:solidFill>
                  <a:schemeClr val="bg1"/>
                </a:solidFill>
              </a:rPr>
              <a:t>Scrn</a:t>
            </a:r>
            <a:r>
              <a:rPr lang="sv-FI" sz="1400" dirty="0">
                <a:solidFill>
                  <a:schemeClr val="bg1"/>
                </a:solidFill>
              </a:rPr>
              <a:t> –tangenterna eller med skärmklippverktyget som finns i Windows programtillbehör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9C8C304-73C5-4490-8C73-3D19C50DC2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78" b="1"/>
          <a:stretch/>
        </p:blipFill>
        <p:spPr>
          <a:xfrm>
            <a:off x="6641266" y="5631271"/>
            <a:ext cx="438150" cy="319361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4" y="1004013"/>
            <a:ext cx="2511483" cy="586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5400B83A-AA61-480B-9980-20B5D7D2EAD2}"/>
              </a:ext>
            </a:extLst>
          </p:cNvPr>
          <p:cNvSpPr/>
          <p:nvPr/>
        </p:nvSpPr>
        <p:spPr>
          <a:xfrm>
            <a:off x="1372549" y="1723207"/>
            <a:ext cx="648072" cy="72008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450E2E53-105C-46CA-93A5-AF15C2DD7931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1925713" y="1219151"/>
            <a:ext cx="1558495" cy="60950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i 14">
            <a:extLst>
              <a:ext uri="{FF2B5EF4-FFF2-40B4-BE49-F238E27FC236}">
                <a16:creationId xmlns:a16="http://schemas.microsoft.com/office/drawing/2014/main" id="{EACD15F3-66C3-4105-BD58-7C51D7DB4B5D}"/>
              </a:ext>
            </a:extLst>
          </p:cNvPr>
          <p:cNvSpPr/>
          <p:nvPr/>
        </p:nvSpPr>
        <p:spPr>
          <a:xfrm>
            <a:off x="0" y="4767123"/>
            <a:ext cx="2952328" cy="72008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E680B4-E865-4CF7-883F-C583207FA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17960"/>
            <a:ext cx="8435280" cy="719138"/>
          </a:xfrm>
        </p:spPr>
        <p:txBody>
          <a:bodyPr/>
          <a:lstStyle/>
          <a:p>
            <a:r>
              <a:rPr lang="fi-FI" sz="2400" dirty="0"/>
              <a:t>3. </a:t>
            </a:r>
            <a:r>
              <a:rPr lang="sv-FI" sz="2400" dirty="0"/>
              <a:t>Fastställ strandlinjen med </a:t>
            </a:r>
            <a:r>
              <a:rPr lang="sv-FI" sz="2400" dirty="0" err="1"/>
              <a:t>kartprogrammet</a:t>
            </a:r>
            <a:endParaRPr lang="sv-FI" sz="24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1E02678-5717-4290-80F7-8AF2DF0F5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79B83-466B-4BE3-BF3F-43FEE8CAEAFA}" type="slidenum">
              <a:rPr lang="fi-FI" smtClean="0"/>
              <a:pPr>
                <a:defRPr/>
              </a:pPr>
              <a:t>17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FDE6EAC-6ED9-4C25-9817-9262CA7A5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712" y="976338"/>
            <a:ext cx="8064896" cy="5364596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7E412393-ABE2-4AC3-A268-8F6A8609BE3C}"/>
              </a:ext>
            </a:extLst>
          </p:cNvPr>
          <p:cNvSpPr/>
          <p:nvPr/>
        </p:nvSpPr>
        <p:spPr>
          <a:xfrm>
            <a:off x="3731332" y="980729"/>
            <a:ext cx="4729100" cy="1440159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Välj mät avståndet</a:t>
            </a: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Avgränsa strandlinjens längd med musen</a:t>
            </a: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Flygfoto fungerar ofta bättre än kartan, för där syns vegetationszonerna.</a:t>
            </a:r>
            <a:endParaRPr lang="fi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 strandlinjens längd på taxeringsområdet och ta en </a:t>
            </a:r>
            <a:r>
              <a:rPr lang="sv-FI" sz="1400" dirty="0" err="1">
                <a:solidFill>
                  <a:schemeClr val="tx1"/>
                </a:solidFill>
              </a:rPr>
              <a:t>skärmdump</a:t>
            </a:r>
            <a:r>
              <a:rPr lang="sv-FI" sz="1400" dirty="0">
                <a:solidFill>
                  <a:schemeClr val="tx1"/>
                </a:solidFill>
              </a:rPr>
              <a:t> av </a:t>
            </a:r>
            <a:r>
              <a:rPr lang="sv-FI" sz="1400" dirty="0" err="1">
                <a:solidFill>
                  <a:schemeClr val="tx1"/>
                </a:solidFill>
              </a:rPr>
              <a:t>kartvyn</a:t>
            </a:r>
            <a:endParaRPr lang="sv-FI" sz="1400" dirty="0">
              <a:solidFill>
                <a:schemeClr val="tx1"/>
              </a:solidFill>
            </a:endParaRPr>
          </a:p>
        </p:txBody>
      </p:sp>
      <p:sp>
        <p:nvSpPr>
          <p:cNvPr id="12" name="Tähti: 5-sakarainen 11">
            <a:extLst>
              <a:ext uri="{FF2B5EF4-FFF2-40B4-BE49-F238E27FC236}">
                <a16:creationId xmlns:a16="http://schemas.microsoft.com/office/drawing/2014/main" id="{A42B8448-643A-44D9-A7C5-D0E2791237CA}"/>
              </a:ext>
            </a:extLst>
          </p:cNvPr>
          <p:cNvSpPr/>
          <p:nvPr/>
        </p:nvSpPr>
        <p:spPr>
          <a:xfrm>
            <a:off x="6588224" y="2636912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2" y="946308"/>
            <a:ext cx="2551112" cy="595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i 7">
            <a:extLst>
              <a:ext uri="{FF2B5EF4-FFF2-40B4-BE49-F238E27FC236}">
                <a16:creationId xmlns:a16="http://schemas.microsoft.com/office/drawing/2014/main" id="{B996B57A-9699-40D1-A529-7DD40741BB0F}"/>
              </a:ext>
            </a:extLst>
          </p:cNvPr>
          <p:cNvSpPr/>
          <p:nvPr/>
        </p:nvSpPr>
        <p:spPr>
          <a:xfrm>
            <a:off x="899592" y="1630514"/>
            <a:ext cx="648072" cy="72008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2424E0B2-FC2C-49D5-8BFB-C148377D3A8E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1452756" y="1196752"/>
            <a:ext cx="2399164" cy="53921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i 12">
            <a:extLst>
              <a:ext uri="{FF2B5EF4-FFF2-40B4-BE49-F238E27FC236}">
                <a16:creationId xmlns:a16="http://schemas.microsoft.com/office/drawing/2014/main" id="{6AFE42D9-50CA-4AE9-A526-ECD666934776}"/>
              </a:ext>
            </a:extLst>
          </p:cNvPr>
          <p:cNvSpPr/>
          <p:nvPr/>
        </p:nvSpPr>
        <p:spPr>
          <a:xfrm>
            <a:off x="35496" y="4797152"/>
            <a:ext cx="2952328" cy="72008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14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2790B6-F137-4B44-A41B-BB88BDF6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/>
              <a:t>4. </a:t>
            </a:r>
            <a:r>
              <a:rPr lang="sv-FI" sz="2400" dirty="0"/>
              <a:t>Välj det alternativ som bäst beskriver vilken typ objektet är på blanketten</a:t>
            </a:r>
            <a:br>
              <a:rPr lang="fi-FI" sz="2400" dirty="0"/>
            </a:br>
            <a:endParaRPr lang="en-US" sz="24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538D361-72C5-429D-BDFE-987FADDFF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79B83-466B-4BE3-BF3F-43FEE8CAEAFA}" type="slidenum">
              <a:rPr lang="fi-FI" smtClean="0"/>
              <a:pPr>
                <a:defRPr/>
              </a:pPr>
              <a:t>18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DAB7531-FB5A-451D-A18F-E3D7184D306C}"/>
              </a:ext>
            </a:extLst>
          </p:cNvPr>
          <p:cNvSpPr txBox="1"/>
          <p:nvPr/>
        </p:nvSpPr>
        <p:spPr>
          <a:xfrm>
            <a:off x="2937385" y="4042714"/>
            <a:ext cx="3853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FI" sz="1400" dirty="0"/>
              <a:t>samt skapade våtmarker (jordbruk, skog, vilt)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92234D3-9C8F-4827-852C-7E385A0A87B0}"/>
              </a:ext>
            </a:extLst>
          </p:cNvPr>
          <p:cNvSpPr txBox="1"/>
          <p:nvPr/>
        </p:nvSpPr>
        <p:spPr>
          <a:xfrm>
            <a:off x="1043608" y="5013176"/>
            <a:ext cx="6410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FI" sz="1400" i="1" dirty="0">
                <a:solidFill>
                  <a:srgbClr val="FF0000"/>
                </a:solidFill>
              </a:rPr>
              <a:t>Om du inte kan fastställa vilken typ av vattendrag, ta kontakt och fråga om råd!</a:t>
            </a: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B8255718-5F58-45B0-9179-53F82237B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491979"/>
              </p:ext>
            </p:extLst>
          </p:nvPr>
        </p:nvGraphicFramePr>
        <p:xfrm>
          <a:off x="1043608" y="1432522"/>
          <a:ext cx="6949800" cy="26375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9588">
                  <a:extLst>
                    <a:ext uri="{9D8B030D-6E8A-4147-A177-3AD203B41FA5}">
                      <a16:colId xmlns:a16="http://schemas.microsoft.com/office/drawing/2014/main" val="4010557613"/>
                    </a:ext>
                  </a:extLst>
                </a:gridCol>
                <a:gridCol w="303684">
                  <a:extLst>
                    <a:ext uri="{9D8B030D-6E8A-4147-A177-3AD203B41FA5}">
                      <a16:colId xmlns:a16="http://schemas.microsoft.com/office/drawing/2014/main" val="1932193794"/>
                    </a:ext>
                  </a:extLst>
                </a:gridCol>
                <a:gridCol w="302971">
                  <a:extLst>
                    <a:ext uri="{9D8B030D-6E8A-4147-A177-3AD203B41FA5}">
                      <a16:colId xmlns:a16="http://schemas.microsoft.com/office/drawing/2014/main" val="875544656"/>
                    </a:ext>
                  </a:extLst>
                </a:gridCol>
                <a:gridCol w="5053557">
                  <a:extLst>
                    <a:ext uri="{9D8B030D-6E8A-4147-A177-3AD203B41FA5}">
                      <a16:colId xmlns:a16="http://schemas.microsoft.com/office/drawing/2014/main" val="898016245"/>
                    </a:ext>
                  </a:extLst>
                </a:gridCol>
              </a:tblGrid>
              <a:tr h="313243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400" noProof="0" dirty="0">
                          <a:effectLst/>
                        </a:rPr>
                        <a:t>Objektets</a:t>
                      </a:r>
                      <a:r>
                        <a:rPr lang="fi-FI" sz="1400" dirty="0">
                          <a:effectLst/>
                        </a:rPr>
                        <a:t> </a:t>
                      </a:r>
                      <a:r>
                        <a:rPr lang="sv-FI" sz="1400" noProof="0" dirty="0">
                          <a:effectLst/>
                        </a:rPr>
                        <a:t>typ</a:t>
                      </a:r>
                      <a:endParaRPr lang="sv-FI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i-FI" sz="1200" dirty="0">
                          <a:effectLst/>
                        </a:rPr>
                        <a:t> </a:t>
                      </a:r>
                      <a:r>
                        <a:rPr lang="fi-FI" sz="1400" dirty="0">
                          <a:effectLst/>
                        </a:rPr>
                        <a:t>3</a:t>
                      </a:r>
                      <a:endParaRPr lang="sv-FI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hangingPunct="0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fi-FI" sz="1400" dirty="0">
                          <a:effectLst/>
                        </a:rPr>
                        <a:t>1</a:t>
                      </a:r>
                      <a:endParaRPr lang="sv-FI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sv-FI" sz="1400" dirty="0">
                          <a:effectLst/>
                        </a:rPr>
                        <a:t>Karg, skogs- eller myrkantad sjö eller träsk</a:t>
                      </a:r>
                      <a:endParaRPr lang="sv-FI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9560629"/>
                  </a:ext>
                </a:extLst>
              </a:tr>
              <a:tr h="261036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 dirty="0">
                          <a:effectLst/>
                        </a:rPr>
                        <a:t> </a:t>
                      </a:r>
                      <a:endParaRPr lang="sv-FI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fi-FI" sz="1400" dirty="0">
                          <a:effectLst/>
                        </a:rPr>
                        <a:t>2</a:t>
                      </a:r>
                      <a:endParaRPr lang="sv-FI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400" dirty="0">
                          <a:effectLst/>
                        </a:rPr>
                        <a:t>Djup, delvis eutrofierad sjö, vidsträckta vassvikar</a:t>
                      </a:r>
                      <a:endParaRPr lang="sv-FI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8823878"/>
                  </a:ext>
                </a:extLst>
              </a:tr>
              <a:tr h="261036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fi-FI" sz="1400">
                          <a:effectLst/>
                        </a:rPr>
                        <a:t>3</a:t>
                      </a:r>
                      <a:endParaRPr lang="sv-FI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400" dirty="0">
                          <a:effectLst/>
                        </a:rPr>
                        <a:t>Grund, skogs- eller myrkantad sjö eller träsk med riklig växtlighet</a:t>
                      </a:r>
                      <a:endParaRPr lang="sv-FI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6138900"/>
                  </a:ext>
                </a:extLst>
              </a:tr>
              <a:tr h="261036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fi-FI" sz="1400">
                          <a:effectLst/>
                        </a:rPr>
                        <a:t>4</a:t>
                      </a:r>
                      <a:endParaRPr lang="sv-FI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400">
                          <a:effectLst/>
                        </a:rPr>
                        <a:t>Sjö med riklig växtlighet inom jordbruks eller bebyggelsens verkningsområde </a:t>
                      </a:r>
                      <a:endParaRPr lang="sv-FI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1164731"/>
                  </a:ext>
                </a:extLst>
              </a:tr>
              <a:tr h="261036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fi-FI" sz="1400">
                          <a:effectLst/>
                        </a:rPr>
                        <a:t>5</a:t>
                      </a:r>
                      <a:endParaRPr lang="sv-FI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i-FI" sz="1400" dirty="0" err="1">
                          <a:effectLst/>
                        </a:rPr>
                        <a:t>Karg</a:t>
                      </a:r>
                      <a:r>
                        <a:rPr lang="fi-FI" sz="1400" dirty="0">
                          <a:effectLst/>
                        </a:rPr>
                        <a:t>, </a:t>
                      </a:r>
                      <a:r>
                        <a:rPr lang="fi-FI" sz="1400" dirty="0" err="1">
                          <a:effectLst/>
                        </a:rPr>
                        <a:t>växtlighetsfattig</a:t>
                      </a:r>
                      <a:r>
                        <a:rPr lang="fi-FI" sz="1400" dirty="0">
                          <a:effectLst/>
                        </a:rPr>
                        <a:t> </a:t>
                      </a:r>
                      <a:r>
                        <a:rPr lang="fi-FI" sz="1400" dirty="0" err="1">
                          <a:effectLst/>
                        </a:rPr>
                        <a:t>havsstrand</a:t>
                      </a:r>
                      <a:endParaRPr lang="sv-FI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465774"/>
                  </a:ext>
                </a:extLst>
              </a:tr>
              <a:tr h="261036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i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i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fi-FI" sz="1400">
                          <a:effectLst/>
                        </a:rPr>
                        <a:t>6</a:t>
                      </a:r>
                      <a:endParaRPr lang="sv-FI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400" dirty="0">
                          <a:effectLst/>
                        </a:rPr>
                        <a:t>Relativt frodig havsstrand, en del vass (båda grunda och djupa stränder)</a:t>
                      </a:r>
                      <a:endParaRPr lang="sv-FI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6842399"/>
                  </a:ext>
                </a:extLst>
              </a:tr>
              <a:tr h="261036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fi-FI" sz="1400">
                          <a:effectLst/>
                        </a:rPr>
                        <a:t>7</a:t>
                      </a:r>
                      <a:endParaRPr lang="sv-FI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400">
                          <a:effectLst/>
                        </a:rPr>
                        <a:t>Havsvik med riklig växtlighet (både grunda och djupa stränder)</a:t>
                      </a:r>
                      <a:endParaRPr lang="sv-FI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0989693"/>
                  </a:ext>
                </a:extLst>
              </a:tr>
              <a:tr h="261036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 dirty="0">
                          <a:effectLst/>
                        </a:rPr>
                        <a:t> </a:t>
                      </a:r>
                      <a:endParaRPr lang="sv-FI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000">
                          <a:effectLst/>
                        </a:rPr>
                        <a:t> </a:t>
                      </a:r>
                      <a:endParaRPr lang="sv-FI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fi-FI" sz="1400">
                          <a:effectLst/>
                        </a:rPr>
                        <a:t>8</a:t>
                      </a:r>
                      <a:endParaRPr lang="sv-FI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sv-FI" sz="1400" dirty="0">
                          <a:effectLst/>
                        </a:rPr>
                        <a:t>Annat, bl.a. konstgjorda reservoarer och älvar</a:t>
                      </a:r>
                      <a:endParaRPr lang="sv-FI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4888994"/>
                  </a:ext>
                </a:extLst>
              </a:tr>
            </a:tbl>
          </a:graphicData>
        </a:graphic>
      </p:graphicFrame>
      <p:sp>
        <p:nvSpPr>
          <p:cNvPr id="11" name="Suorakulmio 10">
            <a:extLst>
              <a:ext uri="{FF2B5EF4-FFF2-40B4-BE49-F238E27FC236}">
                <a16:creationId xmlns:a16="http://schemas.microsoft.com/office/drawing/2014/main" id="{C533E295-3687-44FE-89A6-FF9E9B55CBDA}"/>
              </a:ext>
            </a:extLst>
          </p:cNvPr>
          <p:cNvSpPr/>
          <p:nvPr/>
        </p:nvSpPr>
        <p:spPr>
          <a:xfrm>
            <a:off x="2339752" y="1441018"/>
            <a:ext cx="288032" cy="2816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62498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0BCFAE-E2FB-40FE-A970-4704F5C9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935757"/>
          </a:xfrm>
        </p:spPr>
        <p:txBody>
          <a:bodyPr/>
          <a:lstStyle/>
          <a:p>
            <a:r>
              <a:rPr lang="fi-FI" sz="2400" dirty="0"/>
              <a:t>5. </a:t>
            </a:r>
            <a:r>
              <a:rPr lang="sv-FI" sz="2400" dirty="0"/>
              <a:t>Fyll i övriga begärda uppgifter om punkten och dina egna kontaktuppgifter</a:t>
            </a:r>
            <a:br>
              <a:rPr lang="sv-FI" sz="2400" dirty="0"/>
            </a:br>
            <a:endParaRPr lang="sv-FI" sz="24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130F5B-C6F7-4701-BF80-CB9E219B9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38736" cy="4349080"/>
          </a:xfrm>
        </p:spPr>
        <p:txBody>
          <a:bodyPr/>
          <a:lstStyle/>
          <a:p>
            <a:r>
              <a:rPr lang="sv-FI" dirty="0"/>
              <a:t>Övriga uppgifter om punkten</a:t>
            </a:r>
          </a:p>
          <a:p>
            <a:pPr lvl="1"/>
            <a:r>
              <a:rPr lang="sv-FI" dirty="0"/>
              <a:t>Kommun</a:t>
            </a:r>
          </a:p>
          <a:p>
            <a:pPr lvl="1"/>
            <a:r>
              <a:rPr lang="sv-FI" dirty="0"/>
              <a:t>By</a:t>
            </a:r>
          </a:p>
          <a:p>
            <a:pPr lvl="1"/>
            <a:r>
              <a:rPr lang="sv-FI" dirty="0"/>
              <a:t>Vattenområdets namn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2D03192-8602-48B7-800B-5461C3ABFE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79B83-466B-4BE3-BF3F-43FEE8CAEAFA}" type="slidenum">
              <a:rPr lang="fi-FI" smtClean="0"/>
              <a:pPr>
                <a:defRPr/>
              </a:pPr>
              <a:t>19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761B229A-F00B-452D-8ADC-E5C8172279B9}"/>
              </a:ext>
            </a:extLst>
          </p:cNvPr>
          <p:cNvSpPr txBox="1">
            <a:spLocks/>
          </p:cNvSpPr>
          <p:nvPr/>
        </p:nvSpPr>
        <p:spPr bwMode="auto">
          <a:xfrm>
            <a:off x="4860032" y="1637841"/>
            <a:ext cx="3826768" cy="43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42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3996" indent="-228545" algn="l" defTabSz="9141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6" indent="-228545" algn="l" defTabSz="9141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8" indent="-228545" algn="l" defTabSz="9141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68" indent="-228545" algn="l" defTabSz="9141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dirty="0"/>
              <a:t>Kontaktuppgifter</a:t>
            </a:r>
          </a:p>
          <a:p>
            <a:pPr lvl="1"/>
            <a:r>
              <a:rPr lang="sv-FI" dirty="0"/>
              <a:t>Namn</a:t>
            </a:r>
          </a:p>
          <a:p>
            <a:pPr lvl="1"/>
            <a:r>
              <a:rPr lang="sv-FI" dirty="0"/>
              <a:t>Postadress</a:t>
            </a:r>
          </a:p>
          <a:p>
            <a:pPr lvl="1"/>
            <a:r>
              <a:rPr lang="sv-FI" dirty="0"/>
              <a:t>Telefonnummer</a:t>
            </a:r>
          </a:p>
          <a:p>
            <a:pPr lvl="1"/>
            <a:r>
              <a:rPr lang="sv-FI" dirty="0"/>
              <a:t>E-post</a:t>
            </a:r>
          </a:p>
        </p:txBody>
      </p:sp>
    </p:spTree>
    <p:extLst>
      <p:ext uri="{BB962C8B-B14F-4D97-AF65-F5344CB8AC3E}">
        <p14:creationId xmlns:p14="http://schemas.microsoft.com/office/powerpoint/2010/main" val="172726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6AEB9F-6518-4C07-AC14-BA8ED357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Sjöfågelinventeringar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A085B85-6DA0-45E4-8CE4-6FC2D161A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600201"/>
            <a:ext cx="4388296" cy="4349080"/>
          </a:xfrm>
        </p:spPr>
        <p:txBody>
          <a:bodyPr/>
          <a:lstStyle/>
          <a:p>
            <a:r>
              <a:rPr lang="sv-FI" sz="1800" dirty="0"/>
              <a:t>Den primära målsättningen är att från år till år följa med förändringarna i resultaten av de häckande stammarnas kullreproduktion vid olika typer av vattendrag i olika delar av Finland samt undersöka orsakerna till dessa. </a:t>
            </a:r>
          </a:p>
          <a:p>
            <a:endParaRPr lang="fi-FI" sz="1800" dirty="0"/>
          </a:p>
          <a:p>
            <a:r>
              <a:rPr lang="sv-FI" sz="1800" dirty="0"/>
              <a:t>Inventeringen av sjöfåglarna betjänar en vettig beskattning av bestånden, viltvården samt uppföljningen av fågelfaunan och miljön.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ADAC1D-04DE-4D7E-98B3-6E60816AFF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E305E902-93EA-4751-8ED3-450DCE8DD72D}"/>
              </a:ext>
            </a:extLst>
          </p:cNvPr>
          <p:cNvSpPr/>
          <p:nvPr/>
        </p:nvSpPr>
        <p:spPr>
          <a:xfrm>
            <a:off x="1190733" y="5579949"/>
            <a:ext cx="675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https://www.luke.fi/sv/om-naturresurser/villebrad-och-jakt/sjofaglar/</a:t>
            </a:r>
            <a:r>
              <a:rPr lang="en-US" dirty="0"/>
              <a:t> 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EDA5F8A-B80B-4476-973A-AEC585CD2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45" y="1388875"/>
            <a:ext cx="4469855" cy="297990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7B6F15F-E0B0-4E21-9D55-E62787588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56" y="3104038"/>
            <a:ext cx="3172368" cy="237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57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BD53E2-D435-4D20-9E05-822D82800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/>
              <a:t>6. </a:t>
            </a:r>
            <a:r>
              <a:rPr lang="fi-FI" sz="2400" dirty="0" err="1"/>
              <a:t>Skicka</a:t>
            </a:r>
            <a:r>
              <a:rPr lang="fi-FI" sz="2400" dirty="0"/>
              <a:t> </a:t>
            </a:r>
            <a:r>
              <a:rPr lang="fi-FI" sz="2400" dirty="0" err="1"/>
              <a:t>uppgifterna</a:t>
            </a:r>
            <a:r>
              <a:rPr lang="fi-FI" sz="2400" dirty="0"/>
              <a:t> </a:t>
            </a:r>
            <a:r>
              <a:rPr lang="fi-FI" sz="2400" dirty="0" err="1"/>
              <a:t>till</a:t>
            </a:r>
            <a:r>
              <a:rPr lang="fi-FI" sz="2400" dirty="0"/>
              <a:t> Naturresursinstitutet </a:t>
            </a:r>
            <a:br>
              <a:rPr lang="fi-FI" sz="2400" dirty="0"/>
            </a:br>
            <a:endParaRPr lang="en-US" sz="24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400D12-D092-4541-AA35-289350F1F1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FI" sz="1600" dirty="0"/>
              <a:t>Tilläggsinformation/Punktens uppgifter till adressen: </a:t>
            </a:r>
            <a:r>
              <a:rPr lang="fi-FI" sz="1600" dirty="0">
                <a:hlinkClick r:id="rId3"/>
              </a:rPr>
              <a:t>vesilinnut@luke.fi</a:t>
            </a:r>
            <a:r>
              <a:rPr lang="fi-FI" sz="1600" dirty="0"/>
              <a:t>  </a:t>
            </a:r>
            <a:r>
              <a:rPr lang="sv-FI" sz="1600" dirty="0"/>
              <a:t>eller </a:t>
            </a:r>
            <a:r>
              <a:rPr lang="fi-FI" sz="1600" dirty="0">
                <a:hlinkClick r:id="rId4"/>
              </a:rPr>
              <a:t>katja.ikonen@luke.fi</a:t>
            </a:r>
            <a:r>
              <a:rPr lang="fi-FI" sz="1600" dirty="0"/>
              <a:t>  </a:t>
            </a:r>
          </a:p>
          <a:p>
            <a:endParaRPr lang="fi-FI" sz="1600" dirty="0"/>
          </a:p>
          <a:p>
            <a:r>
              <a:rPr lang="sv-FI" sz="1600" dirty="0"/>
              <a:t>Efter att punkten har grundats skickar man från Luke per post blanketter och anvisningar i god tid före inventeringen.</a:t>
            </a:r>
          </a:p>
          <a:p>
            <a:endParaRPr lang="sv-FI" sz="1600" dirty="0"/>
          </a:p>
          <a:p>
            <a:r>
              <a:rPr lang="sv-FI" sz="1600" dirty="0"/>
              <a:t>Naturresursinstitutet bestämmer en nummer för inventeringspunkten.</a:t>
            </a:r>
          </a:p>
          <a:p>
            <a:endParaRPr lang="sv-FI" sz="1600" dirty="0"/>
          </a:p>
          <a:p>
            <a:r>
              <a:rPr lang="sv-FI" sz="1600" dirty="0"/>
              <a:t>Från </a:t>
            </a:r>
            <a:r>
              <a:rPr lang="sv-FI" sz="1600" dirty="0">
                <a:hlinkClick r:id="rId5"/>
              </a:rPr>
              <a:t>https://laji.fi/sv</a:t>
            </a:r>
            <a:r>
              <a:rPr lang="sv-FI" sz="1600" dirty="0"/>
              <a:t> kan du välja din egen inventeringspunkt ur listan av existerande inventeringspunkter.</a:t>
            </a:r>
            <a:endParaRPr lang="fi-FI" sz="1600" dirty="0"/>
          </a:p>
          <a:p>
            <a:endParaRPr lang="en-US" sz="16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F84EAE6-4B13-48E2-8E5D-66BBAF4A7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8024" y="1600201"/>
            <a:ext cx="3898776" cy="4349080"/>
          </a:xfrm>
        </p:spPr>
        <p:txBody>
          <a:bodyPr/>
          <a:lstStyle/>
          <a:p>
            <a:r>
              <a:rPr lang="sv-FI" sz="1600" dirty="0"/>
              <a:t>Om tiden för inventering är inne, kan man i samband med grundandet av punkten redan skicka in de första inventeringsuppgifterna.  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sv-FI" sz="1600" dirty="0"/>
              <a:t>Anvisningar och blanketter </a:t>
            </a:r>
            <a:r>
              <a:rPr lang="fi-FI" sz="1600" dirty="0">
                <a:hlinkClick r:id="rId6"/>
              </a:rPr>
              <a:t>https://www.luke.fi/sv/om-naturresurser/villebrad-och-jakt/sjofaglar/</a:t>
            </a:r>
            <a:r>
              <a:rPr lang="fi-FI" sz="1600" dirty="0"/>
              <a:t>   </a:t>
            </a:r>
          </a:p>
          <a:p>
            <a:pPr lvl="1"/>
            <a:r>
              <a:rPr lang="fi-FI" sz="1400" dirty="0"/>
              <a:t>Laji.fi </a:t>
            </a:r>
            <a:r>
              <a:rPr lang="fi-FI" sz="1400" dirty="0" err="1"/>
              <a:t>elektronisk</a:t>
            </a:r>
            <a:r>
              <a:rPr lang="fi-FI" sz="1400" dirty="0"/>
              <a:t> </a:t>
            </a:r>
            <a:r>
              <a:rPr lang="fi-FI" sz="1400" dirty="0" err="1"/>
              <a:t>anmälningssystem</a:t>
            </a:r>
            <a:r>
              <a:rPr lang="fi-FI" sz="1400" dirty="0"/>
              <a:t> </a:t>
            </a:r>
            <a:r>
              <a:rPr lang="fi-FI" sz="1400" dirty="0">
                <a:hlinkClick r:id="rId7"/>
              </a:rPr>
              <a:t>https://laji.fi/project/MHL.65/about</a:t>
            </a:r>
            <a:r>
              <a:rPr lang="fi-FI" sz="1400" dirty="0"/>
              <a:t> </a:t>
            </a:r>
          </a:p>
          <a:p>
            <a:pPr lvl="1"/>
            <a:r>
              <a:rPr lang="sv-FI" sz="1400" dirty="0" err="1"/>
              <a:t>Parinventering</a:t>
            </a:r>
            <a:r>
              <a:rPr lang="sv-FI" sz="1400" dirty="0"/>
              <a:t> (på finska)</a:t>
            </a:r>
            <a:r>
              <a:rPr lang="fi-FI" sz="1400" dirty="0"/>
              <a:t>: </a:t>
            </a:r>
            <a:r>
              <a:rPr lang="fi-FI" sz="1400" dirty="0">
                <a:hlinkClick r:id="rId8"/>
              </a:rPr>
              <a:t>https://www.luke.fi/wp-content/uploads/2018/04/vesilintujen-parilaskentalomake_pdf.pdf</a:t>
            </a:r>
            <a:r>
              <a:rPr lang="fi-FI" sz="1400" dirty="0"/>
              <a:t>  </a:t>
            </a:r>
          </a:p>
          <a:p>
            <a:pPr lvl="1"/>
            <a:r>
              <a:rPr lang="sv-FI" sz="1400" dirty="0"/>
              <a:t>Kullinventering (på finska): </a:t>
            </a:r>
            <a:r>
              <a:rPr lang="fi-FI" sz="1400" dirty="0">
                <a:hlinkClick r:id="rId9"/>
              </a:rPr>
              <a:t>https://www.luke.fi/wp-content/uploads/2018/04/vesilintujen-poikuelaskentalomake_pdf.pdf</a:t>
            </a:r>
            <a:r>
              <a:rPr lang="fi-FI" sz="1400" dirty="0"/>
              <a:t>  </a:t>
            </a:r>
          </a:p>
          <a:p>
            <a:pPr marL="0" indent="0">
              <a:buNone/>
            </a:pPr>
            <a:br>
              <a:rPr lang="fi-FI" sz="1600" dirty="0"/>
            </a:br>
            <a:endParaRPr lang="en-US" sz="16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74A3844-4358-41D7-8A24-8AEE43AEB8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79B83-466B-4BE3-BF3F-43FEE8CAEAFA}" type="slidenum">
              <a:rPr lang="fi-FI" smtClean="0"/>
              <a:pPr>
                <a:defRPr/>
              </a:pPr>
              <a:t>20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519614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kko.alhainen\Documents\a.LIFE+\Kotiseutukosteikko LIFE\LIFE+ Hankekansio\Yhteistyö ja tiedottaminen\aaa Layman raportti ja riistakosteikko-opas\Kosteikko-opas\Kuvituskuvaa, Mikko\20150703_1639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40445" r="7890"/>
          <a:stretch/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3999" cy="2016224"/>
          </a:xfrm>
          <a:solidFill>
            <a:schemeClr val="accent1">
              <a:alpha val="74000"/>
            </a:schemeClr>
          </a:solidFill>
        </p:spPr>
        <p:txBody>
          <a:bodyPr/>
          <a:lstStyle/>
          <a:p>
            <a:r>
              <a:rPr lang="sv-FI" sz="4400" dirty="0"/>
              <a:t>Sjöfågelinventeringar</a:t>
            </a:r>
            <a:r>
              <a:rPr lang="sv-FI" sz="3600" dirty="0"/>
              <a:t> </a:t>
            </a:r>
            <a:br>
              <a:rPr lang="sv-FI" sz="3600" dirty="0"/>
            </a:br>
            <a:r>
              <a:rPr lang="sv-FI" sz="3600" dirty="0"/>
              <a:t>-anvisningar för par- och kullinventeringar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7442200" y="6356350"/>
            <a:ext cx="1701800" cy="365125"/>
          </a:xfrm>
        </p:spPr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21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B9D440A-9313-48DA-8C21-779EBD8CE532}"/>
              </a:ext>
            </a:extLst>
          </p:cNvPr>
          <p:cNvSpPr txBox="1"/>
          <p:nvPr/>
        </p:nvSpPr>
        <p:spPr>
          <a:xfrm>
            <a:off x="4139952" y="4221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F2369ED-F209-4AF9-86D4-7412D095F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78" y="6258089"/>
            <a:ext cx="714822" cy="5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05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33A16-FE5A-4C89-99B8-FF09C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 err="1"/>
              <a:t>Parinventering</a:t>
            </a:r>
            <a:endParaRPr lang="sv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66C9FD-36F8-41EB-AEF2-E33A25BD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980727"/>
            <a:ext cx="4398640" cy="5184577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Arter som inventeras</a:t>
            </a:r>
          </a:p>
          <a:p>
            <a:pPr lvl="6"/>
            <a:endParaRPr lang="sv-FI" sz="600" dirty="0"/>
          </a:p>
          <a:p>
            <a:pPr lvl="1"/>
            <a:r>
              <a:rPr lang="sv-FI" sz="1600" dirty="0"/>
              <a:t>Gräsand, kricka, bläsand, knipa och sothöna. </a:t>
            </a:r>
            <a:endParaRPr lang="sv-FI" sz="1000" dirty="0"/>
          </a:p>
          <a:p>
            <a:pPr lvl="1"/>
            <a:r>
              <a:rPr lang="sv-FI" sz="1600" dirty="0"/>
              <a:t>I mån av möjlighet är det bra att räkna alla sjöfågelarter, så att man för behovet av uppföljning av fågel-bestånden får ett mera täckande material.</a:t>
            </a:r>
          </a:p>
          <a:p>
            <a:pPr lvl="1"/>
            <a:r>
              <a:rPr lang="sv-FI" sz="1600" dirty="0"/>
              <a:t>Från många punkter har man fått värdefull information om även andra än så kallade ”standardarter”.</a:t>
            </a:r>
            <a:endParaRPr lang="fi-FI" sz="1600" dirty="0"/>
          </a:p>
          <a:p>
            <a:pPr lvl="2"/>
            <a:r>
              <a:rPr lang="sv-FI" sz="1200" dirty="0"/>
              <a:t>Noll –informationen är viktig! </a:t>
            </a:r>
          </a:p>
          <a:p>
            <a:pPr lvl="2"/>
            <a:r>
              <a:rPr lang="sv-FI" sz="1200" dirty="0"/>
              <a:t>I omfattande uppföljningsmaterial är även 0 observationer av arten viktig information; det här kan vi verifiera, om man på blanketten har markerat att ”alla arter” har räknats.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076B3E4-551E-47DD-B2FE-F3ABC870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1957" y="980727"/>
            <a:ext cx="3538736" cy="4349080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Punktinventering</a:t>
            </a:r>
          </a:p>
          <a:p>
            <a:endParaRPr lang="fi-FI" sz="1600" dirty="0"/>
          </a:p>
          <a:p>
            <a:r>
              <a:rPr lang="sv-FI" sz="1600" dirty="0"/>
              <a:t>Vid inventeringen behövs kikare eller tubkikare. </a:t>
            </a:r>
          </a:p>
          <a:p>
            <a:endParaRPr lang="sv-FI" sz="1600" dirty="0"/>
          </a:p>
          <a:p>
            <a:r>
              <a:rPr lang="sv-FI" sz="1600" dirty="0"/>
              <a:t>Observationerna antecknas i ett anteckningshäfte. </a:t>
            </a:r>
          </a:p>
          <a:p>
            <a:endParaRPr lang="fi-FI" sz="1600" dirty="0"/>
          </a:p>
          <a:p>
            <a:r>
              <a:rPr lang="sv-FI" sz="1600" dirty="0"/>
              <a:t>Inventeringstiden för en punkt är vanligen 5-15 min. och således hinner man inventera flera intilliggande punkter på ett eller flera objekt under en  morgon eller förmiddag.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CFE113-8DBF-445D-BD90-B76770CBC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22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285760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33A16-FE5A-4C89-99B8-FF09C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 err="1"/>
              <a:t>Parinventering</a:t>
            </a: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66C9FD-36F8-41EB-AEF2-E33A25BD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979297"/>
            <a:ext cx="4398640" cy="4968553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Inventeringsperiod och tidpunkt på dygnet samt vädret 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sv-FI" sz="1600" dirty="0"/>
              <a:t>Inventeringen sker 2 gånger vid samma objekt och samma punkt i slutet av våren. </a:t>
            </a:r>
          </a:p>
          <a:p>
            <a:r>
              <a:rPr lang="sv-FI" sz="1600" dirty="0"/>
              <a:t>Den första inventeringen skulle vara bra att göra </a:t>
            </a:r>
            <a:r>
              <a:rPr lang="sv-FI" sz="1600" u="sng" dirty="0"/>
              <a:t>omkring en vecka efter att isen har gått.</a:t>
            </a:r>
            <a:endParaRPr lang="sv-FI" sz="1600" dirty="0"/>
          </a:p>
          <a:p>
            <a:endParaRPr lang="sv-FI" sz="1600" dirty="0"/>
          </a:p>
          <a:p>
            <a:r>
              <a:rPr lang="sv-FI" sz="1600" dirty="0"/>
              <a:t>I tabellen riktgivande inventeringstidpunkter i förhållande till hur våren framskrider en normal vår.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076B3E4-551E-47DD-B2FE-F3ABC870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6056" y="987488"/>
            <a:ext cx="3971677" cy="4349080"/>
          </a:xfrm>
        </p:spPr>
        <p:txBody>
          <a:bodyPr/>
          <a:lstStyle/>
          <a:p>
            <a:r>
              <a:rPr lang="sv-FI" sz="1600" dirty="0"/>
              <a:t>inventeringen sker på morgonen eller förmiddagen (ca. kl. 6–12). (även på kvällen kan man räkna – det väsentliga är att man varje år gör på samma sätt)</a:t>
            </a:r>
          </a:p>
          <a:p>
            <a:r>
              <a:rPr lang="sv-FI" sz="1600" dirty="0"/>
              <a:t>En tidig morgon är ofta lämpligast beträffande vind- och ljusförhållanden.</a:t>
            </a:r>
          </a:p>
          <a:p>
            <a:r>
              <a:rPr lang="sv-FI" sz="1600" dirty="0"/>
              <a:t>Olika punkter vid samma vattenområde ska räknas under samma morgon/kväll. </a:t>
            </a:r>
          </a:p>
          <a:p>
            <a:r>
              <a:rPr lang="sv-FI" sz="1600" dirty="0"/>
              <a:t>Inventeringen ska ske vid gynnsamt väder: soligt eller mulet uppehålls-väder och  vindstilla är det bästa vädret. </a:t>
            </a:r>
            <a:endParaRPr lang="fi-FI" sz="1600" dirty="0"/>
          </a:p>
          <a:p>
            <a:r>
              <a:rPr lang="sv-FI" sz="1600" dirty="0"/>
              <a:t>Man bör avstå från inventering vid dimma som stör sikten, regn eller måttlig vind</a:t>
            </a:r>
            <a:r>
              <a:rPr lang="fi-FI" sz="1600" dirty="0"/>
              <a:t>.</a:t>
            </a:r>
            <a:endParaRPr lang="en-US" sz="16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CFE113-8DBF-445D-BD90-B76770CBC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23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0B2BF69-4713-46EF-A1F6-30E929004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68138"/>
            <a:ext cx="4932040" cy="13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47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33A16-FE5A-4C89-99B8-FF09C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 err="1"/>
              <a:t>Parinventering</a:t>
            </a: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66C9FD-36F8-41EB-AEF2-E33A25BD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980727"/>
            <a:ext cx="4608512" cy="4968553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Inventering i terrängen</a:t>
            </a:r>
          </a:p>
          <a:p>
            <a:endParaRPr lang="fi-FI" sz="1600" dirty="0"/>
          </a:p>
          <a:p>
            <a:r>
              <a:rPr lang="sv-FI" sz="1600" dirty="0"/>
              <a:t>I anteckningshäftet antecknas objektets och punktens namn, datum, väderförhållande, inventerare och tid då inventeringen inleddes med en minuts noggrannhet. </a:t>
            </a:r>
            <a:endParaRPr lang="fi-FI" sz="1600" dirty="0"/>
          </a:p>
          <a:p>
            <a:r>
              <a:rPr lang="sv-FI" sz="1600" dirty="0"/>
              <a:t>Då man kommer till punkten bör man störa fåglarna så lite som möjligt. </a:t>
            </a:r>
          </a:p>
          <a:p>
            <a:endParaRPr lang="fi-FI" sz="1600" dirty="0"/>
          </a:p>
          <a:p>
            <a:r>
              <a:rPr lang="sv-FI" sz="1600" dirty="0"/>
              <a:t>En fågel som inventeraren skrämt och flyr från sektorn räknas med.  </a:t>
            </a:r>
          </a:p>
          <a:p>
            <a:endParaRPr lang="fi-FI" sz="1600" dirty="0"/>
          </a:p>
          <a:p>
            <a:r>
              <a:rPr lang="sv-FI" sz="1600" dirty="0"/>
              <a:t>Med kikare eller tubkikare observeras i lugn takt hela sektorn genom att systematiskt framskrida åt ett håll. Även dykande fåglar bör man hinna notera. Man bör söka speciellt noggrant efter individer i strandlinjen eller delvis dolda av växtligheten.</a:t>
            </a:r>
            <a:r>
              <a:rPr lang="fi-FI" sz="1600" dirty="0"/>
              <a:t>  </a:t>
            </a:r>
          </a:p>
          <a:p>
            <a:endParaRPr lang="fi-FI" sz="1600" dirty="0"/>
          </a:p>
          <a:p>
            <a:endParaRPr lang="fi-FI" sz="1600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076B3E4-551E-47DD-B2FE-F3ABC870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6056" y="1600201"/>
            <a:ext cx="3816424" cy="4349080"/>
          </a:xfrm>
        </p:spPr>
        <p:txBody>
          <a:bodyPr/>
          <a:lstStyle/>
          <a:p>
            <a:r>
              <a:rPr lang="sv-FI" sz="1600" dirty="0"/>
              <a:t>Alla observerade fåglar art- och </a:t>
            </a:r>
            <a:r>
              <a:rPr lang="sv-FI" sz="1600" dirty="0" err="1"/>
              <a:t>könsbestäms</a:t>
            </a:r>
            <a:r>
              <a:rPr lang="sv-FI" sz="1600" dirty="0"/>
              <a:t> (av andfåglarna) och observationerna antecknas i ett häfte vartefter de görs. </a:t>
            </a:r>
          </a:p>
          <a:p>
            <a:r>
              <a:rPr lang="sv-FI" sz="1600" dirty="0"/>
              <a:t>När man når sektorns andra ände gör man ännu en snabb överblick av kanterna i kikarens/tubkikarens synfält eller av vattenområdet som lämnat ytterom synfältet (t.ex. taxeringspunktens närområden) samtidigt som aktar sig för att räkna redan tidigare räknade individer. </a:t>
            </a:r>
            <a:endParaRPr lang="fi-FI" sz="1600" dirty="0"/>
          </a:p>
          <a:p>
            <a:endParaRPr lang="fi-FI" sz="1600" dirty="0"/>
          </a:p>
          <a:p>
            <a:r>
              <a:rPr lang="sv-FI" sz="1600" dirty="0"/>
              <a:t>Inventeringens sluttid antecknas (med en minuts noggrannhet).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CFE113-8DBF-445D-BD90-B76770CBC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24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1970660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33A16-FE5A-4C89-99B8-FF09C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 err="1"/>
              <a:t>Parinventering</a:t>
            </a: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66C9FD-36F8-41EB-AEF2-E33A25BD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980727"/>
            <a:ext cx="4680520" cy="4968553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Inventering i terrängen</a:t>
            </a:r>
            <a:endParaRPr lang="sv-FI" sz="1600" dirty="0"/>
          </a:p>
          <a:p>
            <a:endParaRPr lang="fi-FI" sz="1600" dirty="0"/>
          </a:p>
          <a:p>
            <a:r>
              <a:rPr lang="sv-FI" sz="1600" dirty="0"/>
              <a:t>Inventeringstiden beror på sektorns storlek, strandlinjens enhetlighet, växtlighet och fåglarnas antal.</a:t>
            </a:r>
          </a:p>
          <a:p>
            <a:r>
              <a:rPr lang="sv-FI" sz="1600" dirty="0"/>
              <a:t>Inventeringen skall ej förhastas med onödigt kvardröjande (tid under vilken fåglarna kan röra sig) bör undvikas. </a:t>
            </a:r>
            <a:endParaRPr lang="fi-FI" sz="1600" dirty="0"/>
          </a:p>
          <a:p>
            <a:endParaRPr lang="fi-FI" sz="1600" dirty="0"/>
          </a:p>
          <a:p>
            <a:r>
              <a:rPr lang="sv-FI" sz="1600" dirty="0"/>
              <a:t>Inventeringstiden på varje punkt skall hållas förhållandevis konstant från år till år.</a:t>
            </a:r>
            <a:r>
              <a:rPr lang="fi-FI" sz="1600" dirty="0"/>
              <a:t>. </a:t>
            </a:r>
          </a:p>
          <a:p>
            <a:pPr lvl="1"/>
            <a:r>
              <a:rPr lang="sv-FI" sz="1200" dirty="0"/>
              <a:t>Om någon individ vid den egentliga inventeringen inom rimlig tid (2-3 min) förblir </a:t>
            </a:r>
            <a:r>
              <a:rPr lang="sv-FI" sz="1200" dirty="0" err="1"/>
              <a:t>ospecifierad</a:t>
            </a:r>
            <a:r>
              <a:rPr lang="sv-FI" sz="1200" dirty="0"/>
              <a:t> t.ex. på grund av dess ställning eller upprepat dykande, granskar man den på nytt efter att den egentliga observationsperioden upphört. Om det även efter det här av någon anledning blir kvar </a:t>
            </a:r>
            <a:r>
              <a:rPr lang="sv-FI" sz="1200" dirty="0" err="1"/>
              <a:t>ospecifierade</a:t>
            </a:r>
            <a:r>
              <a:rPr lang="sv-FI" sz="1200" dirty="0"/>
              <a:t> fåglar så antecknas dessa på inventeringsblankettens tomma del. Men övriga gjorda observationer ytterom den egentliga inventeringstiden tas inte med i resultatet.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076B3E4-551E-47DD-B2FE-F3ABC870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5760" y="994087"/>
            <a:ext cx="4283968" cy="4349080"/>
          </a:xfrm>
        </p:spPr>
        <p:txBody>
          <a:bodyPr/>
          <a:lstStyle/>
          <a:p>
            <a:endParaRPr lang="fi-FI" sz="1600" dirty="0"/>
          </a:p>
          <a:p>
            <a:r>
              <a:rPr lang="sv-FI" sz="1600" dirty="0"/>
              <a:t>Ensamma fåglar, par, grupper och flockar antecknas skilt för sig (se anteckningssätt nedan)</a:t>
            </a:r>
            <a:r>
              <a:rPr lang="fi-FI" sz="1600" dirty="0"/>
              <a:t>.</a:t>
            </a:r>
          </a:p>
          <a:p>
            <a:r>
              <a:rPr lang="sv-FI" sz="1600" dirty="0"/>
              <a:t>Man bör fästa uppmärksamhet vid fåglar som målmedvetet rör sig över sektorn, flyger eller simmar</a:t>
            </a:r>
            <a:r>
              <a:rPr lang="fi-FI" sz="1600" dirty="0"/>
              <a:t>. </a:t>
            </a:r>
          </a:p>
          <a:p>
            <a:pPr lvl="1"/>
            <a:r>
              <a:rPr lang="sv-FI" sz="1200" dirty="0"/>
              <a:t>om en fågel simmar från eller till sektorn räknas den med i punktens resultat</a:t>
            </a:r>
            <a:r>
              <a:rPr lang="fi-FI" sz="1200" dirty="0"/>
              <a:t>. </a:t>
            </a:r>
          </a:p>
          <a:p>
            <a:pPr lvl="1"/>
            <a:r>
              <a:rPr lang="fi-FI" sz="1200" dirty="0"/>
              <a:t>f</a:t>
            </a:r>
            <a:r>
              <a:rPr lang="sv-FI" sz="1200" dirty="0" err="1"/>
              <a:t>åglar</a:t>
            </a:r>
            <a:r>
              <a:rPr lang="sv-FI" sz="1200" dirty="0"/>
              <a:t> som målmedvetet flyger över sektorn, tydligt migrerar eller som klart inte häckar på området antecknas inte med i inventeringsresultatet.</a:t>
            </a:r>
            <a:endParaRPr lang="fi-FI" sz="1200" dirty="0"/>
          </a:p>
          <a:p>
            <a:pPr marL="457200" lvl="1" indent="0">
              <a:buNone/>
            </a:pPr>
            <a:endParaRPr lang="fi-FI" sz="1200" dirty="0"/>
          </a:p>
          <a:p>
            <a:r>
              <a:rPr lang="sv-FI" sz="1600" dirty="0"/>
              <a:t>Om det på vattenområdet finns flera punkter bredvid varandra</a:t>
            </a:r>
            <a:r>
              <a:rPr lang="fi-FI" sz="1600" dirty="0"/>
              <a:t>, </a:t>
            </a:r>
            <a:r>
              <a:rPr lang="sv-FI" sz="1600" dirty="0"/>
              <a:t>antecknas fåglar som flyger eller simmar från en sektor till en annan för att undvika att räkna dem på nytt.</a:t>
            </a:r>
            <a:endParaRPr lang="fi-FI" sz="1600" dirty="0"/>
          </a:p>
          <a:p>
            <a:endParaRPr lang="en-US" sz="16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CFE113-8DBF-445D-BD90-B76770CBC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25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3961890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E9CCA6F-B52B-44F3-8E5E-14701A0E1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20" y="634102"/>
            <a:ext cx="5974812" cy="597481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B1EB948-0141-4B59-9D23-94C67A0F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26"/>
            <a:ext cx="2723532" cy="755577"/>
          </a:xfrm>
        </p:spPr>
        <p:txBody>
          <a:bodyPr/>
          <a:lstStyle/>
          <a:p>
            <a:r>
              <a:rPr lang="sv-FI" sz="2800" dirty="0" err="1"/>
              <a:t>Parinventering</a:t>
            </a:r>
            <a:endParaRPr lang="en-US" sz="28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5AF0336-E5FB-4DFB-B473-B6CA94C97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328197" y="6543300"/>
            <a:ext cx="1701800" cy="365125"/>
          </a:xfrm>
        </p:spPr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26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2B59C442-057A-4617-BFB6-6BC2A3872043}"/>
              </a:ext>
            </a:extLst>
          </p:cNvPr>
          <p:cNvSpPr/>
          <p:nvPr/>
        </p:nvSpPr>
        <p:spPr>
          <a:xfrm>
            <a:off x="111568" y="1340768"/>
            <a:ext cx="3059832" cy="3659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Fyll i blankettens grunduppgifter.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Antecknas om använder kikare eller tubkikare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Antecknas om alla arter räknas eller endast standardarterna 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Antecknas inventeringsdatum och starttid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Inventeringen påbörjas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1969BCB-57EB-43DD-ACFD-2414FF9E1B34}"/>
              </a:ext>
            </a:extLst>
          </p:cNvPr>
          <p:cNvSpPr txBox="1"/>
          <p:nvPr/>
        </p:nvSpPr>
        <p:spPr>
          <a:xfrm>
            <a:off x="3887143" y="1504333"/>
            <a:ext cx="129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Tavi Sorsa</a:t>
            </a:r>
          </a:p>
          <a:p>
            <a:r>
              <a:rPr lang="fi-FI" sz="1200" dirty="0"/>
              <a:t>Vesilinnuntie 12 </a:t>
            </a:r>
          </a:p>
          <a:p>
            <a:r>
              <a:rPr lang="fi-FI" sz="1200" dirty="0"/>
              <a:t>1289 Kosteikko</a:t>
            </a:r>
            <a:endParaRPr lang="en-US" sz="1200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E37F1A2-1187-4D7D-83E2-53AA8F9F8082}"/>
              </a:ext>
            </a:extLst>
          </p:cNvPr>
          <p:cNvSpPr txBox="1"/>
          <p:nvPr/>
        </p:nvSpPr>
        <p:spPr>
          <a:xfrm>
            <a:off x="6765173" y="2128209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040 1223455</a:t>
            </a:r>
            <a:endParaRPr lang="en-US" sz="1200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56E36707-9734-4D3D-AAE3-7E997FE0EFBC}"/>
              </a:ext>
            </a:extLst>
          </p:cNvPr>
          <p:cNvSpPr txBox="1"/>
          <p:nvPr/>
        </p:nvSpPr>
        <p:spPr>
          <a:xfrm>
            <a:off x="6761340" y="2340522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tavi.sorsa@laskenta.fi</a:t>
            </a:r>
            <a:endParaRPr lang="en-US" sz="1200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0EBC496-9BEC-4ACA-A96B-F17198A84EC4}"/>
              </a:ext>
            </a:extLst>
          </p:cNvPr>
          <p:cNvSpPr txBox="1"/>
          <p:nvPr/>
        </p:nvSpPr>
        <p:spPr>
          <a:xfrm>
            <a:off x="8681912" y="13463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18</a:t>
            </a:r>
            <a:endParaRPr lang="en-US" sz="1200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EDE28F89-2817-47B0-B884-860416F7A46A}"/>
              </a:ext>
            </a:extLst>
          </p:cNvPr>
          <p:cNvSpPr txBox="1"/>
          <p:nvPr/>
        </p:nvSpPr>
        <p:spPr>
          <a:xfrm>
            <a:off x="4946509" y="2683307"/>
            <a:ext cx="84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Riistavesi</a:t>
            </a:r>
          </a:p>
          <a:p>
            <a:r>
              <a:rPr lang="fi-FI" sz="1200" dirty="0"/>
              <a:t>-</a:t>
            </a:r>
          </a:p>
          <a:p>
            <a:r>
              <a:rPr lang="fi-FI" sz="1200" dirty="0"/>
              <a:t>Lintujärvi</a:t>
            </a:r>
            <a:endParaRPr lang="en-US" sz="1200" dirty="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27168185-1B3D-4A8C-B57C-115E7F452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39" y="3373650"/>
            <a:ext cx="747381" cy="309425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6F178E5E-62AC-4B7B-B4A7-CD5A02467E16}"/>
              </a:ext>
            </a:extLst>
          </p:cNvPr>
          <p:cNvSpPr txBox="1"/>
          <p:nvPr/>
        </p:nvSpPr>
        <p:spPr>
          <a:xfrm>
            <a:off x="5327686" y="3596086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4,1</a:t>
            </a:r>
            <a:endParaRPr lang="en-US" sz="12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991A19DC-4E0B-48E3-AB9A-5BE43DB9EBAC}"/>
              </a:ext>
            </a:extLst>
          </p:cNvPr>
          <p:cNvSpPr txBox="1"/>
          <p:nvPr/>
        </p:nvSpPr>
        <p:spPr>
          <a:xfrm>
            <a:off x="7881839" y="3390676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80</a:t>
            </a:r>
          </a:p>
          <a:p>
            <a:r>
              <a:rPr lang="fi-FI" sz="1200" dirty="0"/>
              <a:t>0,408</a:t>
            </a:r>
            <a:endParaRPr lang="en-US" sz="1200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67E5F243-E57C-4FB1-B22F-F833A16BE1D2}"/>
              </a:ext>
            </a:extLst>
          </p:cNvPr>
          <p:cNvSpPr txBox="1"/>
          <p:nvPr/>
        </p:nvSpPr>
        <p:spPr>
          <a:xfrm>
            <a:off x="4697991" y="3882749"/>
            <a:ext cx="178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3</a:t>
            </a:r>
            <a:endParaRPr lang="en-US" sz="1200" dirty="0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868D7CE7-37CC-451B-89EC-87D7CE0D452B}"/>
              </a:ext>
            </a:extLst>
          </p:cNvPr>
          <p:cNvSpPr txBox="1"/>
          <p:nvPr/>
        </p:nvSpPr>
        <p:spPr>
          <a:xfrm>
            <a:off x="5901397" y="532637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X</a:t>
            </a:r>
            <a:endParaRPr lang="en-US" sz="1200" dirty="0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1E8A8796-5D05-43AB-9B2A-FEC7D09D7311}"/>
              </a:ext>
            </a:extLst>
          </p:cNvPr>
          <p:cNvSpPr txBox="1"/>
          <p:nvPr/>
        </p:nvSpPr>
        <p:spPr>
          <a:xfrm>
            <a:off x="4970717" y="5129351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X</a:t>
            </a:r>
            <a:endParaRPr lang="en-US" sz="1200" dirty="0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CF027CA5-76D2-425C-8152-CB13AC7F715A}"/>
              </a:ext>
            </a:extLst>
          </p:cNvPr>
          <p:cNvSpPr txBox="1"/>
          <p:nvPr/>
        </p:nvSpPr>
        <p:spPr>
          <a:xfrm>
            <a:off x="4946509" y="5844020"/>
            <a:ext cx="2217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9.5.        06:30             14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32777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6ACD1FFF-64CF-45FF-B9AB-6DED8806C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20201"/>
          <a:stretch/>
        </p:blipFill>
        <p:spPr>
          <a:xfrm>
            <a:off x="6897" y="1268760"/>
            <a:ext cx="9144000" cy="4896544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C93F3DB-37EA-4FE0-916C-526CDD750B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27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E1BE3DEA-B1E2-4662-BB74-6253625D4877}"/>
              </a:ext>
            </a:extLst>
          </p:cNvPr>
          <p:cNvSpPr/>
          <p:nvPr/>
        </p:nvSpPr>
        <p:spPr>
          <a:xfrm>
            <a:off x="467544" y="201128"/>
            <a:ext cx="7488832" cy="876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Fåglarna räknas enligt anvisningen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TIPS: det lönar sig att göra terränganteckningarna på ett separat papper och ”renskriva” inventeringsresultaten på den egentliga blanketten. </a:t>
            </a:r>
          </a:p>
        </p:txBody>
      </p:sp>
    </p:spTree>
    <p:extLst>
      <p:ext uri="{BB962C8B-B14F-4D97-AF65-F5344CB8AC3E}">
        <p14:creationId xmlns:p14="http://schemas.microsoft.com/office/powerpoint/2010/main" val="3759038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898152B-CD3A-448E-931A-B1D017C6D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92" y="1052736"/>
            <a:ext cx="4038600" cy="4349080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Antecknande av resultaten</a:t>
            </a:r>
          </a:p>
          <a:p>
            <a:endParaRPr lang="fi-FI" sz="1600" dirty="0"/>
          </a:p>
          <a:p>
            <a:r>
              <a:rPr lang="sv-FI" sz="1600" dirty="0"/>
              <a:t>För varje inventeringspunkt fyller man i en egen blankett, på vilken man antecknar observationerna från både inventeringsomgång 1 och 2 och övriga inventeringsuppgifter. Fyll i de på blanketten begärda uppgifterna. </a:t>
            </a:r>
          </a:p>
          <a:p>
            <a:pPr marL="0" indent="0">
              <a:buNone/>
            </a:pPr>
            <a:endParaRPr lang="sv-FI" sz="1600" dirty="0"/>
          </a:p>
          <a:p>
            <a:r>
              <a:rPr lang="sv-FI" sz="1600" dirty="0"/>
              <a:t>Fåglarna artbestäms, andfåglarna </a:t>
            </a:r>
            <a:r>
              <a:rPr lang="sv-FI" sz="1600" dirty="0" err="1"/>
              <a:t>könsbestäms</a:t>
            </a:r>
            <a:r>
              <a:rPr lang="sv-FI" sz="1600" dirty="0"/>
              <a:t> och antal antecknas i den takt som observationerna görs. Fåglarna antecknas enligt observation som i exemplet: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245C8C2C-69D7-4014-B3B3-94F94CDA0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1190" y="980728"/>
            <a:ext cx="4824535" cy="4349080"/>
          </a:xfrm>
        </p:spPr>
        <p:txBody>
          <a:bodyPr/>
          <a:lstStyle/>
          <a:p>
            <a:endParaRPr lang="fi-FI" sz="1400" dirty="0"/>
          </a:p>
          <a:p>
            <a:r>
              <a:rPr lang="sv-FI" sz="1400" dirty="0"/>
              <a:t>gräsand</a:t>
            </a:r>
            <a:r>
              <a:rPr lang="fi-FI" sz="1400" dirty="0"/>
              <a:t> ♂♀+ ♂+ ♂♀+ ♂+ 3♂♂+ 2♂♂1♀+ 2♂♀,</a:t>
            </a:r>
          </a:p>
          <a:p>
            <a:endParaRPr lang="fi-FI" sz="1400" dirty="0"/>
          </a:p>
          <a:p>
            <a:r>
              <a:rPr lang="sv-FI" sz="1400" dirty="0"/>
              <a:t>där </a:t>
            </a:r>
          </a:p>
          <a:p>
            <a:pPr lvl="1"/>
            <a:r>
              <a:rPr lang="fi-FI" sz="1400" dirty="0"/>
              <a:t>♂= </a:t>
            </a:r>
            <a:r>
              <a:rPr lang="sv-FI" sz="1400" dirty="0"/>
              <a:t>ensam hane, </a:t>
            </a:r>
          </a:p>
          <a:p>
            <a:pPr lvl="1"/>
            <a:r>
              <a:rPr lang="fi-FI" sz="1400" dirty="0"/>
              <a:t>♂♀= par, </a:t>
            </a:r>
          </a:p>
          <a:p>
            <a:pPr lvl="1"/>
            <a:r>
              <a:rPr lang="fi-FI" sz="1400" dirty="0"/>
              <a:t>3♂♂= en </a:t>
            </a:r>
            <a:r>
              <a:rPr lang="sv-FI" sz="1400" dirty="0"/>
              <a:t>grupp på tre hanar, </a:t>
            </a:r>
          </a:p>
          <a:p>
            <a:pPr lvl="1"/>
            <a:r>
              <a:rPr lang="fi-FI" sz="1400" dirty="0"/>
              <a:t>2♂♂1♀= en </a:t>
            </a:r>
            <a:r>
              <a:rPr lang="sv-FI" sz="1400" dirty="0"/>
              <a:t>grupp på två hanar och en hona osv</a:t>
            </a:r>
            <a:r>
              <a:rPr lang="fi-FI" sz="1400" dirty="0"/>
              <a:t>. </a:t>
            </a:r>
          </a:p>
          <a:p>
            <a:pPr lvl="1"/>
            <a:r>
              <a:rPr lang="sv-FI" sz="1400" dirty="0"/>
              <a:t>Även tydliga flockar antecknas på blanketten</a:t>
            </a:r>
            <a:r>
              <a:rPr lang="fi-FI" sz="1400" dirty="0"/>
              <a:t> (</a:t>
            </a:r>
            <a:r>
              <a:rPr lang="fi-FI" sz="1400" dirty="0" err="1"/>
              <a:t>t.ex</a:t>
            </a:r>
            <a:r>
              <a:rPr lang="fi-FI" sz="1400" dirty="0"/>
              <a:t>. 20 </a:t>
            </a:r>
            <a:r>
              <a:rPr lang="fi-FI" sz="1400" dirty="0" err="1"/>
              <a:t>krickor</a:t>
            </a:r>
            <a:r>
              <a:rPr lang="fi-FI" sz="1400" dirty="0"/>
              <a:t>). </a:t>
            </a:r>
          </a:p>
          <a:p>
            <a:pPr lvl="1"/>
            <a:endParaRPr lang="fi-FI" sz="1400" dirty="0"/>
          </a:p>
          <a:p>
            <a:pPr lvl="1"/>
            <a:r>
              <a:rPr lang="sv-FI" sz="1400" dirty="0"/>
              <a:t>Sjöfåglarnas artnamn finns färdigt utskrivna på blanketten. Vid behov kan anteckningarna fortsätta på blankettens tomma del.</a:t>
            </a:r>
          </a:p>
          <a:p>
            <a:r>
              <a:rPr lang="sv-FI" sz="1400" dirty="0"/>
              <a:t>Inventeringsobservationerna tolkas som antal par utgående från till inventeringsblanketten överförda anteckningar. Tolkningen görs vid </a:t>
            </a:r>
            <a:r>
              <a:rPr lang="fi-FI" sz="1400" dirty="0"/>
              <a:t>Naturresursinstitutet.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73B50CB-C153-4E04-9157-3CB311C2E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28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AE9F36C6-45CF-497D-9075-483E4E811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 err="1"/>
              <a:t>Parinventering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05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1EB948-0141-4B59-9D23-94C67A0F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9844"/>
            <a:ext cx="2707704" cy="734860"/>
          </a:xfrm>
        </p:spPr>
        <p:txBody>
          <a:bodyPr/>
          <a:lstStyle/>
          <a:p>
            <a:r>
              <a:rPr lang="sv-FI" sz="2800" dirty="0" err="1"/>
              <a:t>Parinventering</a:t>
            </a:r>
            <a:endParaRPr lang="en-US" sz="28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5AF0336-E5FB-4DFB-B473-B6CA94C97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29</a:t>
            </a:fld>
            <a:r>
              <a:rPr lang="fi-FI"/>
              <a:t> | </a:t>
            </a:r>
            <a:fld id="{F6009776-3071-47AE-9403-55A953A398E7}" type="datetime1">
              <a:rPr lang="fi-FI" smtClean="0"/>
              <a:pPr>
                <a:defRPr/>
              </a:pPr>
              <a:t>15.1.2021</a:t>
            </a:fld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2B59C442-057A-4617-BFB6-6BC2A3872043}"/>
              </a:ext>
            </a:extLst>
          </p:cNvPr>
          <p:cNvSpPr/>
          <p:nvPr/>
        </p:nvSpPr>
        <p:spPr>
          <a:xfrm>
            <a:off x="55984" y="1323975"/>
            <a:ext cx="3059832" cy="3659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♂= </a:t>
            </a:r>
            <a:r>
              <a:rPr lang="sv-FI" sz="1400" dirty="0">
                <a:solidFill>
                  <a:schemeClr val="tx1"/>
                </a:solidFill>
              </a:rPr>
              <a:t>ensam hane,</a:t>
            </a:r>
          </a:p>
          <a:p>
            <a:pPr marL="342900" indent="-342900">
              <a:buFont typeface="+mj-lt"/>
              <a:buAutoNum type="arabicPeriod"/>
            </a:pPr>
            <a:endParaRPr lang="fi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♂♀= par, </a:t>
            </a:r>
          </a:p>
          <a:p>
            <a:pPr marL="342900" indent="-342900">
              <a:buFont typeface="+mj-lt"/>
              <a:buAutoNum type="arabicPeriod"/>
            </a:pPr>
            <a:endParaRPr lang="fi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3♂♂= </a:t>
            </a:r>
            <a:r>
              <a:rPr lang="sv-FI" sz="1400" dirty="0">
                <a:solidFill>
                  <a:schemeClr val="tx1"/>
                </a:solidFill>
              </a:rPr>
              <a:t>grupp på tre hanar,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2♂♂1♀= </a:t>
            </a:r>
            <a:r>
              <a:rPr lang="sv-FI" sz="1400" dirty="0">
                <a:solidFill>
                  <a:schemeClr val="tx1"/>
                </a:solidFill>
              </a:rPr>
              <a:t>en grupp på två hanar och en hona osv.</a:t>
            </a:r>
          </a:p>
          <a:p>
            <a:pPr marL="342900" indent="-342900">
              <a:buFont typeface="+mj-lt"/>
              <a:buAutoNum type="arabicPeriod"/>
            </a:pPr>
            <a:endParaRPr lang="fi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Även fåglar i tydliga flockar antecknas på blanketten</a:t>
            </a:r>
            <a:r>
              <a:rPr lang="fi-FI" sz="1400" dirty="0">
                <a:solidFill>
                  <a:schemeClr val="tx1"/>
                </a:solidFill>
              </a:rPr>
              <a:t> </a:t>
            </a:r>
            <a:r>
              <a:rPr lang="sv-FI" sz="1400" dirty="0">
                <a:solidFill>
                  <a:schemeClr val="tx1"/>
                </a:solidFill>
              </a:rPr>
              <a:t>(t.ex. 20 krickor). </a:t>
            </a:r>
          </a:p>
        </p:txBody>
      </p:sp>
      <p:sp>
        <p:nvSpPr>
          <p:cNvPr id="10" name="Dian numeron paikkamerkki 3">
            <a:extLst>
              <a:ext uri="{FF2B5EF4-FFF2-40B4-BE49-F238E27FC236}">
                <a16:creationId xmlns:a16="http://schemas.microsoft.com/office/drawing/2014/main" id="{D385E6A5-F528-4E08-AE94-88EEF236711A}"/>
              </a:ext>
            </a:extLst>
          </p:cNvPr>
          <p:cNvSpPr txBox="1">
            <a:spLocks/>
          </p:cNvSpPr>
          <p:nvPr/>
        </p:nvSpPr>
        <p:spPr>
          <a:xfrm>
            <a:off x="6011863" y="6356350"/>
            <a:ext cx="17018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rgbClr val="6355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29</a:t>
            </a:fld>
            <a:r>
              <a:rPr lang="fi-FI"/>
              <a:t> | </a:t>
            </a:r>
            <a:fld id="{F6009776-3071-47AE-9403-55A953A398E7}" type="datetime1">
              <a:rPr lang="fi-FI" smtClean="0"/>
              <a:pPr>
                <a:defRPr/>
              </a:pPr>
              <a:t>15.1.2021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569CA8C9-2A0E-4CEC-BBC4-BD3D62553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732" y="0"/>
            <a:ext cx="5969151" cy="6858000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39A3F7C4-34F3-4B4E-B649-144791B5E73F}"/>
              </a:ext>
            </a:extLst>
          </p:cNvPr>
          <p:cNvSpPr txBox="1"/>
          <p:nvPr/>
        </p:nvSpPr>
        <p:spPr>
          <a:xfrm>
            <a:off x="3347864" y="908720"/>
            <a:ext cx="139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Tavi Sorsa</a:t>
            </a:r>
          </a:p>
          <a:p>
            <a:r>
              <a:rPr lang="fi-FI" sz="1200" b="1" dirty="0"/>
              <a:t>Vesilinnuntie 12 </a:t>
            </a:r>
          </a:p>
          <a:p>
            <a:r>
              <a:rPr lang="fi-FI" sz="1200" b="1" dirty="0"/>
              <a:t>1289 Kosteikko</a:t>
            </a:r>
            <a:endParaRPr lang="en-US" sz="1200" b="1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A9561AB6-D41E-424B-A412-227DC593E829}"/>
              </a:ext>
            </a:extLst>
          </p:cNvPr>
          <p:cNvSpPr txBox="1"/>
          <p:nvPr/>
        </p:nvSpPr>
        <p:spPr>
          <a:xfrm>
            <a:off x="6862763" y="1185476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040 1223455</a:t>
            </a:r>
            <a:endParaRPr lang="en-US" sz="1200" b="1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34EA6431-3F30-43B7-9961-FE41B1FB6A3F}"/>
              </a:ext>
            </a:extLst>
          </p:cNvPr>
          <p:cNvSpPr txBox="1"/>
          <p:nvPr/>
        </p:nvSpPr>
        <p:spPr>
          <a:xfrm>
            <a:off x="6862762" y="1392238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tavi.sorsa@laskenta.fi</a:t>
            </a:r>
            <a:endParaRPr lang="en-US" sz="1200" b="1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F8A96917-B588-4E64-B061-49EE70C9305A}"/>
              </a:ext>
            </a:extLst>
          </p:cNvPr>
          <p:cNvSpPr txBox="1"/>
          <p:nvPr/>
        </p:nvSpPr>
        <p:spPr>
          <a:xfrm>
            <a:off x="8681912" y="13463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18</a:t>
            </a:r>
            <a:endParaRPr lang="en-US" sz="1200" b="1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CC85C3C9-8CA2-434B-9678-153E83E48C1F}"/>
              </a:ext>
            </a:extLst>
          </p:cNvPr>
          <p:cNvSpPr txBox="1"/>
          <p:nvPr/>
        </p:nvSpPr>
        <p:spPr>
          <a:xfrm>
            <a:off x="4499992" y="1772816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Riistavesi</a:t>
            </a:r>
          </a:p>
          <a:p>
            <a:r>
              <a:rPr lang="fi-FI" sz="1200" b="1" dirty="0"/>
              <a:t>-</a:t>
            </a:r>
          </a:p>
          <a:p>
            <a:r>
              <a:rPr lang="fi-FI" sz="1200" b="1" dirty="0"/>
              <a:t>Lintujärvi</a:t>
            </a:r>
            <a:endParaRPr lang="en-US" sz="1200" b="1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F5B5C2DD-C21C-40CD-8660-4C3A17024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10" y="2446598"/>
            <a:ext cx="919361" cy="380627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5EB8CFFC-912C-4703-9657-63D4B746BD8A}"/>
              </a:ext>
            </a:extLst>
          </p:cNvPr>
          <p:cNvSpPr txBox="1"/>
          <p:nvPr/>
        </p:nvSpPr>
        <p:spPr>
          <a:xfrm>
            <a:off x="4946509" y="279607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4,1</a:t>
            </a:r>
            <a:endParaRPr lang="en-US" sz="1200" b="1" dirty="0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89A996BE-94CA-4B16-8E2B-7094193033D6}"/>
              </a:ext>
            </a:extLst>
          </p:cNvPr>
          <p:cNvSpPr txBox="1"/>
          <p:nvPr/>
        </p:nvSpPr>
        <p:spPr>
          <a:xfrm>
            <a:off x="7650977" y="2519073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80</a:t>
            </a:r>
          </a:p>
          <a:p>
            <a:r>
              <a:rPr lang="fi-FI" sz="1200" b="1" dirty="0"/>
              <a:t>0,408</a:t>
            </a:r>
            <a:endParaRPr lang="en-US" sz="1200" b="1" dirty="0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CD58FCE7-0ACD-4A01-AB95-BBD3066D208F}"/>
              </a:ext>
            </a:extLst>
          </p:cNvPr>
          <p:cNvSpPr txBox="1"/>
          <p:nvPr/>
        </p:nvSpPr>
        <p:spPr>
          <a:xfrm>
            <a:off x="4537097" y="304770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3</a:t>
            </a:r>
            <a:endParaRPr lang="en-US" sz="1200" b="1" dirty="0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C786947D-F4C7-4E09-B671-106784592392}"/>
              </a:ext>
            </a:extLst>
          </p:cNvPr>
          <p:cNvSpPr txBox="1"/>
          <p:nvPr/>
        </p:nvSpPr>
        <p:spPr>
          <a:xfrm>
            <a:off x="5926579" y="4391545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X</a:t>
            </a:r>
            <a:endParaRPr lang="en-US" sz="1200" b="1" dirty="0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71486EF4-4174-43D0-ACEF-143CE75FBB62}"/>
              </a:ext>
            </a:extLst>
          </p:cNvPr>
          <p:cNvSpPr txBox="1"/>
          <p:nvPr/>
        </p:nvSpPr>
        <p:spPr>
          <a:xfrm>
            <a:off x="4899107" y="4588746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X</a:t>
            </a:r>
            <a:endParaRPr lang="en-US" sz="1200" b="1" dirty="0"/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BAA8CCC8-8238-430C-98D6-0E9199D93275}"/>
              </a:ext>
            </a:extLst>
          </p:cNvPr>
          <p:cNvSpPr txBox="1"/>
          <p:nvPr/>
        </p:nvSpPr>
        <p:spPr>
          <a:xfrm>
            <a:off x="4671910" y="5135323"/>
            <a:ext cx="2084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9.5.            06:30            14 </a:t>
            </a:r>
            <a:endParaRPr lang="en-US" sz="1200" b="1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16304B-EF7A-4768-9958-90E543ED34E4}"/>
              </a:ext>
            </a:extLst>
          </p:cNvPr>
          <p:cNvSpPr/>
          <p:nvPr/>
        </p:nvSpPr>
        <p:spPr>
          <a:xfrm>
            <a:off x="4410968" y="531924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200" b="1" dirty="0"/>
              <a:t>♂♀+ ♂</a:t>
            </a:r>
            <a:endParaRPr lang="en-US" sz="1200" b="1" dirty="0"/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8CD13F62-15A3-4C51-8E96-41F37EEF3F76}"/>
              </a:ext>
            </a:extLst>
          </p:cNvPr>
          <p:cNvSpPr/>
          <p:nvPr/>
        </p:nvSpPr>
        <p:spPr>
          <a:xfrm>
            <a:off x="4365206" y="5500880"/>
            <a:ext cx="1112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b="1" dirty="0">
                <a:solidFill>
                  <a:prstClr val="black"/>
                </a:solidFill>
              </a:rPr>
              <a:t>♂♀+ ♂+ 3♂♂</a:t>
            </a:r>
            <a:endParaRPr lang="en-US" b="1" dirty="0"/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EBFF5E3A-E265-4903-A546-DB0A4FA752FF}"/>
              </a:ext>
            </a:extLst>
          </p:cNvPr>
          <p:cNvSpPr/>
          <p:nvPr/>
        </p:nvSpPr>
        <p:spPr>
          <a:xfrm>
            <a:off x="4491788" y="6477231"/>
            <a:ext cx="5004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b="1" dirty="0">
                <a:solidFill>
                  <a:prstClr val="black"/>
                </a:solidFill>
              </a:rPr>
              <a:t>2♂♀</a:t>
            </a:r>
            <a:endParaRPr lang="en-US" b="1" dirty="0"/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96F5B692-749D-4DE0-A7D2-1FDC80DCE8FE}"/>
              </a:ext>
            </a:extLst>
          </p:cNvPr>
          <p:cNvSpPr/>
          <p:nvPr/>
        </p:nvSpPr>
        <p:spPr>
          <a:xfrm>
            <a:off x="4352482" y="6079351"/>
            <a:ext cx="7441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b="1" dirty="0">
                <a:solidFill>
                  <a:prstClr val="black"/>
                </a:solidFill>
              </a:rPr>
              <a:t> 2♂♂1♀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015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tsikko 1">
            <a:extLst>
              <a:ext uri="{FF2B5EF4-FFF2-40B4-BE49-F238E27FC236}">
                <a16:creationId xmlns:a16="http://schemas.microsoft.com/office/drawing/2014/main" id="{D9760AC8-C048-42D6-AE64-A24AFA3A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115888"/>
            <a:ext cx="8229600" cy="719137"/>
          </a:xfrm>
        </p:spPr>
        <p:txBody>
          <a:bodyPr/>
          <a:lstStyle/>
          <a:p>
            <a:r>
              <a:rPr lang="sv-FI" altLang="fi-FI" sz="2400" b="0" dirty="0"/>
              <a:t>Viltsjöfåglarnas</a:t>
            </a:r>
            <a:r>
              <a:rPr lang="fi-FI" altLang="fi-FI" sz="2400" b="0" dirty="0"/>
              <a:t> </a:t>
            </a:r>
            <a:r>
              <a:rPr lang="sv-FI" altLang="fi-FI" sz="2400" b="0" dirty="0"/>
              <a:t>relativa</a:t>
            </a:r>
            <a:r>
              <a:rPr lang="fi-FI" altLang="fi-FI" sz="2400" b="0" dirty="0"/>
              <a:t> </a:t>
            </a:r>
            <a:r>
              <a:rPr lang="sv-FI" altLang="fi-FI" sz="2400" b="0" dirty="0"/>
              <a:t>förändringar</a:t>
            </a:r>
            <a:r>
              <a:rPr lang="fi-FI" altLang="fi-FI" sz="2400" b="0" dirty="0"/>
              <a:t> i </a:t>
            </a:r>
            <a:r>
              <a:rPr lang="fi-FI" altLang="fi-FI" sz="2400" b="0" dirty="0" err="1"/>
              <a:t>antalet</a:t>
            </a:r>
            <a:r>
              <a:rPr lang="fi-FI" altLang="fi-FI" sz="2400" b="0" dirty="0"/>
              <a:t> par </a:t>
            </a:r>
            <a:r>
              <a:rPr lang="sv-FI" altLang="fi-FI" sz="2400" b="0" dirty="0"/>
              <a:t>vid</a:t>
            </a:r>
            <a:r>
              <a:rPr lang="fi-FI" altLang="fi-FI" sz="2400" b="0" dirty="0"/>
              <a:t> </a:t>
            </a:r>
            <a:r>
              <a:rPr lang="sv-FI" altLang="fi-FI" sz="2400" b="0" dirty="0"/>
              <a:t>taxeringar</a:t>
            </a:r>
            <a:r>
              <a:rPr lang="fi-FI" altLang="fi-FI" sz="2400" b="0" dirty="0"/>
              <a:t> 1986−2014 </a:t>
            </a:r>
          </a:p>
        </p:txBody>
      </p:sp>
      <p:sp>
        <p:nvSpPr>
          <p:cNvPr id="148483" name="Dian numeron paikkamerkki 2">
            <a:extLst>
              <a:ext uri="{FF2B5EF4-FFF2-40B4-BE49-F238E27FC236}">
                <a16:creationId xmlns:a16="http://schemas.microsoft.com/office/drawing/2014/main" id="{AAB387E6-8A4B-4D38-8A0D-01813A8ED4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4C5C8ED-2A4C-4E24-9257-A833BA3A073E}" type="slidenum">
              <a:rPr lang="fi-FI" altLang="fi-FI" sz="1200">
                <a:solidFill>
                  <a:srgbClr val="635548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r>
              <a:rPr lang="fi-FI" altLang="fi-FI" sz="1200" b="0" dirty="0">
                <a:solidFill>
                  <a:srgbClr val="635548"/>
                </a:solidFill>
              </a:rPr>
              <a:t> | </a:t>
            </a:r>
            <a:fld id="{1598C367-CFA7-460A-8882-AC955A1FDA4D}" type="datetime1">
              <a:rPr lang="fi-FI" altLang="fi-FI" sz="1200" b="0">
                <a:solidFill>
                  <a:srgbClr val="635548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15.1.2021</a:t>
            </a:fld>
            <a:endParaRPr lang="fi-FI" altLang="fi-FI" sz="1200" b="0" dirty="0">
              <a:solidFill>
                <a:srgbClr val="635548"/>
              </a:solidFill>
            </a:endParaRPr>
          </a:p>
        </p:txBody>
      </p:sp>
      <p:pic>
        <p:nvPicPr>
          <p:cNvPr id="148484" name="Kuva 3" descr="http://www.rktl.fi/www/uploads/images/vesilinnut_2014.jpg">
            <a:extLst>
              <a:ext uri="{FF2B5EF4-FFF2-40B4-BE49-F238E27FC236}">
                <a16:creationId xmlns:a16="http://schemas.microsoft.com/office/drawing/2014/main" id="{A28ED6FD-B4DF-4B14-A870-4CE637320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893763"/>
            <a:ext cx="5310188" cy="52562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04506FBF-CA14-4FCA-8CCA-1930170F8F6D}"/>
              </a:ext>
            </a:extLst>
          </p:cNvPr>
          <p:cNvSpPr/>
          <p:nvPr/>
        </p:nvSpPr>
        <p:spPr>
          <a:xfrm>
            <a:off x="5111750" y="1209675"/>
            <a:ext cx="792163" cy="215900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8360610F-6091-4FF4-8F30-4BECFC894818}"/>
              </a:ext>
            </a:extLst>
          </p:cNvPr>
          <p:cNvSpPr/>
          <p:nvPr/>
        </p:nvSpPr>
        <p:spPr>
          <a:xfrm>
            <a:off x="3578225" y="2349500"/>
            <a:ext cx="792163" cy="215900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6D59EDFE-233C-4531-B05B-DAEAD2AA7185}"/>
              </a:ext>
            </a:extLst>
          </p:cNvPr>
          <p:cNvSpPr/>
          <p:nvPr/>
        </p:nvSpPr>
        <p:spPr>
          <a:xfrm>
            <a:off x="5129213" y="2347913"/>
            <a:ext cx="792162" cy="217487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218C439C-27CA-4CB8-B286-037EB5D67B57}"/>
              </a:ext>
            </a:extLst>
          </p:cNvPr>
          <p:cNvSpPr/>
          <p:nvPr/>
        </p:nvSpPr>
        <p:spPr>
          <a:xfrm>
            <a:off x="2054225" y="3524250"/>
            <a:ext cx="792163" cy="215900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2BE7DD6C-6755-4D51-B114-0C9B7AD2FECE}"/>
              </a:ext>
            </a:extLst>
          </p:cNvPr>
          <p:cNvSpPr/>
          <p:nvPr/>
        </p:nvSpPr>
        <p:spPr>
          <a:xfrm>
            <a:off x="3605213" y="3524250"/>
            <a:ext cx="792162" cy="215900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DBB8C6E4-564F-41C5-BFA7-00D0B36756F6}"/>
              </a:ext>
            </a:extLst>
          </p:cNvPr>
          <p:cNvSpPr/>
          <p:nvPr/>
        </p:nvSpPr>
        <p:spPr>
          <a:xfrm>
            <a:off x="5111750" y="3524250"/>
            <a:ext cx="792163" cy="215900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D8199A00-9E01-4B80-A273-3329A8B31E4C}"/>
              </a:ext>
            </a:extLst>
          </p:cNvPr>
          <p:cNvSpPr/>
          <p:nvPr/>
        </p:nvSpPr>
        <p:spPr>
          <a:xfrm>
            <a:off x="5086350" y="4652963"/>
            <a:ext cx="792163" cy="215900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148492" name="Tekstiruutu 11">
            <a:extLst>
              <a:ext uri="{FF2B5EF4-FFF2-40B4-BE49-F238E27FC236}">
                <a16:creationId xmlns:a16="http://schemas.microsoft.com/office/drawing/2014/main" id="{CEE0519A-3DA6-43FC-A871-8A7083A7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1322388"/>
            <a:ext cx="18367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i-FI" altLang="fi-FI" sz="1800" dirty="0">
                <a:solidFill>
                  <a:srgbClr val="000000"/>
                </a:solidFill>
              </a:rPr>
              <a:t>1 </a:t>
            </a:r>
            <a:r>
              <a:rPr lang="sv-FI" altLang="fi-FI" sz="1800" dirty="0">
                <a:solidFill>
                  <a:srgbClr val="000000"/>
                </a:solidFill>
              </a:rPr>
              <a:t>= hela tidsperiodens genomsnittliga relativa parantal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C479CF6C-7981-430B-8FC6-DE5220961D6D}"/>
              </a:ext>
            </a:extLst>
          </p:cNvPr>
          <p:cNvCxnSpPr/>
          <p:nvPr/>
        </p:nvCxnSpPr>
        <p:spPr>
          <a:xfrm flipH="1">
            <a:off x="6300788" y="1703388"/>
            <a:ext cx="539750" cy="0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494" name="Tekstiruutu 14">
            <a:extLst>
              <a:ext uri="{FF2B5EF4-FFF2-40B4-BE49-F238E27FC236}">
                <a16:creationId xmlns:a16="http://schemas.microsoft.com/office/drawing/2014/main" id="{6D8E44CC-0742-4C21-8D4A-CDD6DDF02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2859088"/>
            <a:ext cx="2195512" cy="147732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F0"/>
              </a:buClr>
            </a:pPr>
            <a:r>
              <a:rPr lang="sv-FI" altLang="fi-FI" sz="1800" dirty="0">
                <a:solidFill>
                  <a:srgbClr val="000000"/>
                </a:solidFill>
              </a:rPr>
              <a:t>Krävande och ”halvkrävande” arter har minskat vid goda fågelvatten</a:t>
            </a:r>
          </a:p>
        </p:txBody>
      </p:sp>
      <p:sp>
        <p:nvSpPr>
          <p:cNvPr id="148495" name="Tekstiruutu 2">
            <a:extLst>
              <a:ext uri="{FF2B5EF4-FFF2-40B4-BE49-F238E27FC236}">
                <a16:creationId xmlns:a16="http://schemas.microsoft.com/office/drawing/2014/main" id="{D522EB79-A3F1-497D-8D87-1D711BD4C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5830888"/>
            <a:ext cx="21595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i-FI" altLang="en-US" sz="1600" dirty="0">
                <a:solidFill>
                  <a:srgbClr val="3C3C3C"/>
                </a:solidFill>
              </a:rPr>
              <a:t>(Naturresursinstitutet)</a:t>
            </a:r>
          </a:p>
        </p:txBody>
      </p:sp>
    </p:spTree>
    <p:extLst>
      <p:ext uri="{BB962C8B-B14F-4D97-AF65-F5344CB8AC3E}">
        <p14:creationId xmlns:p14="http://schemas.microsoft.com/office/powerpoint/2010/main" val="1643264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33A16-FE5A-4C89-99B8-FF09C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/>
              <a:t>Kullinventering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66C9FD-36F8-41EB-AEF2-E33A25BD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980727"/>
            <a:ext cx="4398640" cy="5184577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Arter och åldersbestämning</a:t>
            </a:r>
          </a:p>
          <a:p>
            <a:endParaRPr lang="sv-FI" sz="1600" dirty="0"/>
          </a:p>
          <a:p>
            <a:r>
              <a:rPr lang="sv-FI" sz="1600" dirty="0"/>
              <a:t>Arter som inventeras är i första hand  gräsand, kricka, bläsand, knipa, och sothöna. </a:t>
            </a:r>
          </a:p>
          <a:p>
            <a:endParaRPr lang="sv-FI" sz="1600" dirty="0"/>
          </a:p>
          <a:p>
            <a:r>
              <a:rPr lang="sv-FI" sz="1600" dirty="0"/>
              <a:t>Det är bra, om var och en inom gränsen för sin egen kunskap i artkännedom även räknar andra sjöfåglar.  </a:t>
            </a:r>
          </a:p>
          <a:p>
            <a:endParaRPr lang="sv-FI" sz="1600" dirty="0"/>
          </a:p>
          <a:p>
            <a:r>
              <a:rPr lang="sv-FI" sz="1600" dirty="0"/>
              <a:t>Andkullarnas åldersklass fastställs enligt bifogad klassificering. </a:t>
            </a:r>
          </a:p>
          <a:p>
            <a:endParaRPr lang="sv-FI" sz="1600" dirty="0"/>
          </a:p>
          <a:p>
            <a:r>
              <a:rPr lang="sv-FI" sz="1600" dirty="0"/>
              <a:t>För sothöns-, lom- och doppingkullar görs ingen åldersbestämning.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076B3E4-551E-47DD-B2FE-F3ABC870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6144" y="980727"/>
            <a:ext cx="4054549" cy="4349080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Hjälpmedel</a:t>
            </a:r>
          </a:p>
          <a:p>
            <a:r>
              <a:rPr lang="sv-FI" sz="1600" dirty="0"/>
              <a:t>Vid inventeringen används kikare och/eller teleskop/tubkikare.</a:t>
            </a:r>
          </a:p>
          <a:p>
            <a:endParaRPr lang="sv-FI" sz="1600" dirty="0"/>
          </a:p>
          <a:p>
            <a:pPr marL="0" indent="0">
              <a:buNone/>
            </a:pPr>
            <a:r>
              <a:rPr lang="sv-FI" sz="1600" b="1" dirty="0"/>
              <a:t>Inventeringsperiod och tid på dygnet</a:t>
            </a:r>
          </a:p>
          <a:p>
            <a:pPr marL="0" indent="0">
              <a:buNone/>
            </a:pPr>
            <a:endParaRPr lang="sv-FI" sz="1600" dirty="0"/>
          </a:p>
          <a:p>
            <a:r>
              <a:rPr lang="sv-FI" sz="1600" dirty="0"/>
              <a:t>Kullinventeringen utförs en gång under  tiden 1.–20.7. </a:t>
            </a:r>
          </a:p>
          <a:p>
            <a:endParaRPr lang="sv-FI" sz="1600" dirty="0"/>
          </a:p>
          <a:p>
            <a:r>
              <a:rPr lang="sv-FI" sz="1600" dirty="0"/>
              <a:t>Rekommenderas att inventeringen utförs helst på morgonen kl. 5–9 eller på kvällen 18–21. </a:t>
            </a:r>
          </a:p>
          <a:p>
            <a:endParaRPr lang="sv-FI" sz="1600" dirty="0"/>
          </a:p>
          <a:p>
            <a:r>
              <a:rPr lang="sv-FI" sz="1600" dirty="0"/>
              <a:t>Inventeringstidpunkten på dygnet skall hållas förhållandevis konstant från år till år vid varje punkt.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CFE113-8DBF-445D-BD90-B76770CBC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30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588911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33A16-FE5A-4C89-99B8-FF09C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/>
              <a:t>Kullinventering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66C9FD-36F8-41EB-AEF2-E33A25BD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980727"/>
            <a:ext cx="2952328" cy="5184577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Inventeringsväder</a:t>
            </a:r>
            <a:r>
              <a:rPr lang="fi-FI" sz="1600" dirty="0"/>
              <a:t>. 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sv-FI" sz="1600" dirty="0"/>
              <a:t>Inventeringen görs vid gynnsamt väder. </a:t>
            </a:r>
          </a:p>
          <a:p>
            <a:endParaRPr lang="sv-FI" sz="1600" dirty="0"/>
          </a:p>
          <a:p>
            <a:r>
              <a:rPr lang="sv-FI" sz="1600" dirty="0"/>
              <a:t>Soligt eller vindstilla mulet uppehållsväder är bäst.  </a:t>
            </a:r>
          </a:p>
          <a:p>
            <a:endParaRPr lang="sv-FI" sz="1600" dirty="0"/>
          </a:p>
          <a:p>
            <a:r>
              <a:rPr lang="sv-FI" sz="1600" dirty="0"/>
              <a:t>Hård vind bör undvikas, likaså dimma eller regn som stör sikten.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076B3E4-551E-47DD-B2FE-F3ABC870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7864" y="980727"/>
            <a:ext cx="5627861" cy="4349080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Inventering i terrängen</a:t>
            </a:r>
            <a:r>
              <a:rPr lang="fi-FI" sz="1600" dirty="0"/>
              <a:t>. 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sv-FI" sz="1600" dirty="0"/>
              <a:t>Fåglarna störs så lite som möjligt när man kommer till punkten. </a:t>
            </a:r>
          </a:p>
          <a:p>
            <a:pPr lvl="3"/>
            <a:endParaRPr lang="fi-FI" sz="600" dirty="0"/>
          </a:p>
          <a:p>
            <a:r>
              <a:rPr lang="sv-FI" sz="1600" dirty="0"/>
              <a:t>Fåglar  som flytt inventeraren från sektorn räknas med. </a:t>
            </a:r>
          </a:p>
          <a:p>
            <a:pPr lvl="3"/>
            <a:endParaRPr lang="sv-FI" sz="600" dirty="0"/>
          </a:p>
          <a:p>
            <a:r>
              <a:rPr lang="sv-FI" sz="1600" dirty="0"/>
              <a:t>Med hjälp av kikare eller tubkikare observerar man i lugn takt hela det synliga eller med landmärken avgränsade vattenområdets sektor genom att systematiskt framskrida med blicken i en riktning. </a:t>
            </a:r>
          </a:p>
          <a:p>
            <a:pPr lvl="3"/>
            <a:endParaRPr lang="sv-FI" sz="600" dirty="0"/>
          </a:p>
          <a:p>
            <a:r>
              <a:rPr lang="sv-FI" sz="1600" dirty="0"/>
              <a:t>Även dykande fåglar bör man hinna observera. </a:t>
            </a:r>
          </a:p>
          <a:p>
            <a:pPr lvl="3"/>
            <a:endParaRPr lang="sv-FI" sz="600" dirty="0"/>
          </a:p>
          <a:p>
            <a:r>
              <a:rPr lang="sv-FI" sz="1600" dirty="0"/>
              <a:t>Speciellt noggrant bör man söka efter adulta fåglar och kullar som gömmer sig vid strandlinjen eller vid kanter delvis dolda av växtligheten.</a:t>
            </a:r>
          </a:p>
          <a:p>
            <a:pPr lvl="2"/>
            <a:endParaRPr lang="fi-FI" sz="800" dirty="0"/>
          </a:p>
          <a:p>
            <a:r>
              <a:rPr lang="sv-FI" sz="1600" dirty="0"/>
              <a:t>Man antecknar datum, tidpunkten då inventeringen påbörjades samt hur länge den varade. 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CFE113-8DBF-445D-BD90-B76770CBC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31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437404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33A16-FE5A-4C89-99B8-FF09C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/>
              <a:t>Kullinventering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66C9FD-36F8-41EB-AEF2-E33A25BD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980727"/>
            <a:ext cx="5328592" cy="5184577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Inventering i terrängen</a:t>
            </a:r>
            <a:r>
              <a:rPr lang="sv-FI" sz="1600" dirty="0"/>
              <a:t>. 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sv-FI" sz="1600" dirty="0"/>
              <a:t>Inventeringens viktigaste enhet är andkullar. </a:t>
            </a:r>
          </a:p>
          <a:p>
            <a:endParaRPr lang="fi-FI" sz="1600" dirty="0"/>
          </a:p>
          <a:p>
            <a:r>
              <a:rPr lang="sv-FI" sz="1600" dirty="0"/>
              <a:t>Varje kulles individantal och åldersklass fastställs så noggrant som möjligt, och uppgifterna antecknas separat för varje kulle</a:t>
            </a:r>
            <a:r>
              <a:rPr lang="fi-FI" sz="1600" dirty="0"/>
              <a:t>. </a:t>
            </a:r>
          </a:p>
          <a:p>
            <a:endParaRPr lang="fi-FI" sz="1600" dirty="0"/>
          </a:p>
          <a:p>
            <a:r>
              <a:rPr lang="sv-FI" sz="1600" dirty="0"/>
              <a:t>Förutom att man räknar kullar och moderfåglarna så räknas därtill honor utan kullar, adulta hanar samt fåglar som till ålder och kön inte kunde identifieras. </a:t>
            </a:r>
          </a:p>
          <a:p>
            <a:endParaRPr lang="sv-FI" sz="1600" dirty="0"/>
          </a:p>
          <a:p>
            <a:r>
              <a:rPr lang="sv-FI" sz="1600" dirty="0"/>
              <a:t>Uppgifterna om dessa antecknas som totala antal för varje art separat. </a:t>
            </a:r>
          </a:p>
          <a:p>
            <a:endParaRPr lang="fi-FI" sz="1600" dirty="0"/>
          </a:p>
          <a:p>
            <a:r>
              <a:rPr lang="sv-FI" sz="1600" dirty="0"/>
              <a:t>Fåglar som målmedvetet rör sig flygande eller simmande bör man fäst uppmärksamhet vid. Om fågeln under inventeringen far från eller kommer till sektorn, så räknas den med i resultatet för punkten</a:t>
            </a:r>
            <a:r>
              <a:rPr lang="fi-FI" sz="1600" dirty="0"/>
              <a:t>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CFE113-8DBF-445D-BD90-B76770CBC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32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pic>
        <p:nvPicPr>
          <p:cNvPr id="7" name="Picture 2" descr="C:\Users\mikko.alhainen\Pictures\Kuvia riistanhoito alhainen\P6090230.JPG">
            <a:extLst>
              <a:ext uri="{FF2B5EF4-FFF2-40B4-BE49-F238E27FC236}">
                <a16:creationId xmlns:a16="http://schemas.microsoft.com/office/drawing/2014/main" id="{0554D2D7-928A-44DF-8B1C-9AE52EBA89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10850" r="25020" b="21338"/>
          <a:stretch/>
        </p:blipFill>
        <p:spPr bwMode="auto">
          <a:xfrm>
            <a:off x="5436096" y="1268760"/>
            <a:ext cx="3477741" cy="32201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072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33A16-FE5A-4C89-99B8-FF09C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/>
              <a:t>Kullinventering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66C9FD-36F8-41EB-AEF2-E33A25BD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3" y="980727"/>
            <a:ext cx="4104457" cy="5184577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Inventering i terrängen</a:t>
            </a:r>
            <a:r>
              <a:rPr lang="fi-FI" sz="1600" dirty="0"/>
              <a:t>. 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sv-FI" sz="1600" dirty="0"/>
              <a:t>Om det vid samma objekt finns flera inventeringspunkter, bör man fästa särskild uppmärksamhet vid fåglar som flyger/simmar från taxeringssektorn. </a:t>
            </a:r>
          </a:p>
          <a:p>
            <a:endParaRPr lang="fi-FI" sz="1600" dirty="0"/>
          </a:p>
          <a:p>
            <a:r>
              <a:rPr lang="sv-FI" sz="1600" dirty="0"/>
              <a:t>Man ska akta sig för att inte räkna  fåglar som antecknats vid den föregående punkten på nytt, som har flyttat sig till en annan sektor. </a:t>
            </a:r>
          </a:p>
          <a:p>
            <a:endParaRPr lang="sv-FI" sz="1600" dirty="0"/>
          </a:p>
          <a:p>
            <a:r>
              <a:rPr lang="sv-FI" sz="1600" dirty="0"/>
              <a:t>Punkter som är belägna vid samma vattendrag inventeras efter varandra samma dag. Punkter belägna vid olika sjöar kan inventeras under olika dagar. </a:t>
            </a:r>
          </a:p>
          <a:p>
            <a:endParaRPr lang="fi-FI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076B3E4-551E-47DD-B2FE-F3ABC870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556792"/>
            <a:ext cx="3844677" cy="4349080"/>
          </a:xfrm>
        </p:spPr>
        <p:txBody>
          <a:bodyPr/>
          <a:lstStyle/>
          <a:p>
            <a:r>
              <a:rPr lang="sv-FI" sz="1600" dirty="0"/>
              <a:t>Inventeringstiden beror bl.a. på sektorns storlek, strandlinjens enhetlighet, växtlighet och fåglarnas antal. </a:t>
            </a:r>
            <a:endParaRPr lang="fi-FI" sz="1600" dirty="0"/>
          </a:p>
          <a:p>
            <a:r>
              <a:rPr lang="sv-FI" sz="1600" dirty="0"/>
              <a:t>Vid kullinventering så borde emellertid inventeringstiden åtminstone vara minst det dubbla jämfört med vid vårens </a:t>
            </a:r>
            <a:r>
              <a:rPr lang="sv-FI" sz="1600" dirty="0" err="1"/>
              <a:t>parinventering</a:t>
            </a:r>
            <a:r>
              <a:rPr lang="sv-FI" sz="1600" dirty="0"/>
              <a:t>. </a:t>
            </a:r>
          </a:p>
          <a:p>
            <a:r>
              <a:rPr lang="sv-FI" sz="1600" dirty="0"/>
              <a:t>Den punkt specifika inventeringstidpunkten ska från år till år vara förhållandevis stabil. </a:t>
            </a:r>
          </a:p>
          <a:p>
            <a:r>
              <a:rPr lang="sv-FI" sz="1600" dirty="0"/>
              <a:t>Kullinventeringen kan göras som slinginventering, men rutten och varaktigheten bör hållas konstant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CFE113-8DBF-445D-BD90-B76770CBC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33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586393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D33A16-FE5A-4C89-99B8-FF09C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1050"/>
            <a:ext cx="8229600" cy="719138"/>
          </a:xfrm>
        </p:spPr>
        <p:txBody>
          <a:bodyPr/>
          <a:lstStyle/>
          <a:p>
            <a:r>
              <a:rPr lang="sv-FI" dirty="0"/>
              <a:t>Kullinventering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66C9FD-36F8-41EB-AEF2-E33A25BD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703040"/>
            <a:ext cx="4104457" cy="5184577"/>
          </a:xfrm>
        </p:spPr>
        <p:txBody>
          <a:bodyPr/>
          <a:lstStyle/>
          <a:p>
            <a:pPr marL="0" indent="0">
              <a:buNone/>
            </a:pPr>
            <a:r>
              <a:rPr lang="sv-FI" sz="1600" b="1" dirty="0"/>
              <a:t>Antecknande av resultaten</a:t>
            </a:r>
            <a:endParaRPr lang="sv-FI" sz="1600" dirty="0"/>
          </a:p>
          <a:p>
            <a:endParaRPr lang="fi-FI" sz="1600" dirty="0"/>
          </a:p>
          <a:p>
            <a:r>
              <a:rPr lang="sv-FI" sz="1600" dirty="0"/>
              <a:t>För varje inventeringspunkt fyller man i en egen blankett.</a:t>
            </a:r>
            <a:endParaRPr lang="sv-FI" sz="600" dirty="0"/>
          </a:p>
          <a:p>
            <a:r>
              <a:rPr lang="sv-FI" sz="1600" dirty="0"/>
              <a:t>Sjöfågelobservationerna antecknas artvis på blanketten. </a:t>
            </a:r>
          </a:p>
          <a:p>
            <a:pPr lvl="3"/>
            <a:endParaRPr lang="sv-FI" sz="600" dirty="0"/>
          </a:p>
          <a:p>
            <a:r>
              <a:rPr lang="sv-FI" sz="1600" dirty="0"/>
              <a:t>Varje kull antecknas på en egen rad. </a:t>
            </a:r>
          </a:p>
          <a:p>
            <a:pPr lvl="3"/>
            <a:endParaRPr lang="sv-FI" sz="600" dirty="0"/>
          </a:p>
          <a:p>
            <a:r>
              <a:rPr lang="sv-FI" sz="1600" dirty="0"/>
              <a:t>Vanligtvis är det bara honan som sköter kullen, honans närvaro (♀) antecknas i kolumnen för hona/moder. </a:t>
            </a:r>
          </a:p>
          <a:p>
            <a:pPr lvl="3"/>
            <a:endParaRPr lang="sv-FI" sz="600" dirty="0"/>
          </a:p>
          <a:p>
            <a:r>
              <a:rPr lang="sv-FI" sz="1600" dirty="0"/>
              <a:t>Antal ungar antecknas i kolumnen för antal. Om antalet ungar är osäkert, antecknas antalet inom parentes. </a:t>
            </a:r>
          </a:p>
          <a:p>
            <a:pPr lvl="3"/>
            <a:endParaRPr lang="sv-FI" sz="600" dirty="0"/>
          </a:p>
          <a:p>
            <a:r>
              <a:rPr lang="sv-FI" sz="1600" dirty="0"/>
              <a:t>Ungarnas åldersklass antecknas i egen kolumn (se anvisningarna nedan s. 36) </a:t>
            </a:r>
          </a:p>
          <a:p>
            <a:endParaRPr lang="fi-FI" sz="1600" dirty="0"/>
          </a:p>
          <a:p>
            <a:endParaRPr lang="fi-FI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076B3E4-551E-47DD-B2FE-F3ABC870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314" y="850188"/>
            <a:ext cx="4191000" cy="4565104"/>
          </a:xfrm>
        </p:spPr>
        <p:txBody>
          <a:bodyPr/>
          <a:lstStyle/>
          <a:p>
            <a:endParaRPr lang="fi-FI" sz="1600" dirty="0"/>
          </a:p>
          <a:p>
            <a:r>
              <a:rPr lang="sv-FI" sz="1600" dirty="0"/>
              <a:t>Kullar som observerats utan honan antecknas på samma sätt men kolumnen för hona/moder lämnar man tom. </a:t>
            </a:r>
          </a:p>
          <a:p>
            <a:pPr lvl="3"/>
            <a:endParaRPr lang="sv-FI" sz="600" dirty="0"/>
          </a:p>
          <a:p>
            <a:r>
              <a:rPr lang="sv-FI" sz="1600" dirty="0"/>
              <a:t>Honor som avger varningsläte (kullen sannolikt i närheten men inte synliga) antecknas hona i kolumnen hona/moder och kolumnen för kullar lämnas tom.    </a:t>
            </a:r>
            <a:endParaRPr lang="sv-FI" sz="600" dirty="0"/>
          </a:p>
          <a:p>
            <a:r>
              <a:rPr lang="sv-FI" sz="1600" dirty="0"/>
              <a:t>För sothönan, doppingar och storlom är det svårt att se skillnaden mellan könen, så för dessa arters del  består kullobser-vationen av antalet honor (1 eller 2) och antal ungar utan åldersklass.  </a:t>
            </a:r>
            <a:endParaRPr lang="sv-FI" sz="600" dirty="0"/>
          </a:p>
          <a:p>
            <a:r>
              <a:rPr lang="sv-FI" sz="1600" dirty="0"/>
              <a:t>För adulta fåglar utan kullar summeras antalet för varje art på en egen rad. </a:t>
            </a:r>
          </a:p>
          <a:p>
            <a:endParaRPr lang="en-US" sz="16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CFE113-8DBF-445D-BD90-B76770CBC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34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1408102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1EB948-0141-4B59-9D23-94C67A0F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9127"/>
            <a:ext cx="2808312" cy="719138"/>
          </a:xfrm>
        </p:spPr>
        <p:txBody>
          <a:bodyPr/>
          <a:lstStyle/>
          <a:p>
            <a:r>
              <a:rPr lang="sv-FI" sz="2800" dirty="0"/>
              <a:t>Kullinventering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5AF0336-E5FB-4DFB-B473-B6CA94C97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35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7B06EDA-1F87-45B9-AA9E-E3F10075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734" y="27041"/>
            <a:ext cx="5962366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C53739F-0665-4DAB-8D9E-17F539F43CC5}"/>
              </a:ext>
            </a:extLst>
          </p:cNvPr>
          <p:cNvSpPr txBox="1"/>
          <p:nvPr/>
        </p:nvSpPr>
        <p:spPr>
          <a:xfrm>
            <a:off x="3347864" y="908720"/>
            <a:ext cx="129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Tavi Sorsa</a:t>
            </a:r>
          </a:p>
          <a:p>
            <a:r>
              <a:rPr lang="fi-FI" sz="1200" dirty="0"/>
              <a:t>Vesilinnuntie 12 </a:t>
            </a:r>
          </a:p>
          <a:p>
            <a:r>
              <a:rPr lang="fi-FI" sz="1200" dirty="0"/>
              <a:t>1289 Kosteikko</a:t>
            </a:r>
            <a:endParaRPr lang="en-US" sz="12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0349CFC-632A-4BFC-BA5F-741549906ABA}"/>
              </a:ext>
            </a:extLst>
          </p:cNvPr>
          <p:cNvSpPr txBox="1"/>
          <p:nvPr/>
        </p:nvSpPr>
        <p:spPr>
          <a:xfrm>
            <a:off x="6862763" y="1185476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040 1223455</a:t>
            </a:r>
            <a:endParaRPr lang="en-US" sz="12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327E42C-E423-4BF8-A03B-7F69FB441BCB}"/>
              </a:ext>
            </a:extLst>
          </p:cNvPr>
          <p:cNvSpPr txBox="1"/>
          <p:nvPr/>
        </p:nvSpPr>
        <p:spPr>
          <a:xfrm>
            <a:off x="6862762" y="1392238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tavi.sorsa@laskenta.fi</a:t>
            </a:r>
            <a:endParaRPr lang="en-US" sz="1200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266537BD-5083-4458-8680-0760E84EF7EF}"/>
              </a:ext>
            </a:extLst>
          </p:cNvPr>
          <p:cNvSpPr txBox="1"/>
          <p:nvPr/>
        </p:nvSpPr>
        <p:spPr>
          <a:xfrm>
            <a:off x="8796516" y="23019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18</a:t>
            </a:r>
            <a:endParaRPr lang="en-US" sz="1200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D5B628C-F877-453C-99B4-5EE3F39D34BF}"/>
              </a:ext>
            </a:extLst>
          </p:cNvPr>
          <p:cNvSpPr txBox="1"/>
          <p:nvPr/>
        </p:nvSpPr>
        <p:spPr>
          <a:xfrm>
            <a:off x="4488989" y="1690026"/>
            <a:ext cx="84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Riistavesi</a:t>
            </a:r>
          </a:p>
          <a:p>
            <a:r>
              <a:rPr lang="fi-FI" sz="1200" dirty="0"/>
              <a:t>-</a:t>
            </a:r>
          </a:p>
          <a:p>
            <a:r>
              <a:rPr lang="fi-FI" sz="1200" dirty="0"/>
              <a:t>Lintujärvi</a:t>
            </a:r>
            <a:endParaRPr lang="en-US" sz="1200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03681AA-BB28-4A8B-AFB0-F1487CFA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10" y="2446598"/>
            <a:ext cx="919361" cy="380627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D747BF01-0C77-4566-8648-CE95ECE42C71}"/>
              </a:ext>
            </a:extLst>
          </p:cNvPr>
          <p:cNvSpPr txBox="1"/>
          <p:nvPr/>
        </p:nvSpPr>
        <p:spPr>
          <a:xfrm>
            <a:off x="4946509" y="279607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4,1</a:t>
            </a:r>
            <a:endParaRPr lang="en-US" sz="1200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56381506-0F81-4880-936B-A7ADD180C74F}"/>
              </a:ext>
            </a:extLst>
          </p:cNvPr>
          <p:cNvSpPr txBox="1"/>
          <p:nvPr/>
        </p:nvSpPr>
        <p:spPr>
          <a:xfrm>
            <a:off x="7650977" y="2519073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80</a:t>
            </a:r>
          </a:p>
          <a:p>
            <a:r>
              <a:rPr lang="fi-FI" sz="1200" dirty="0"/>
              <a:t>0,408</a:t>
            </a:r>
            <a:endParaRPr lang="en-US" sz="1200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3487AB59-95D3-4BF3-AD9A-C3D494ADF9F6}"/>
              </a:ext>
            </a:extLst>
          </p:cNvPr>
          <p:cNvSpPr txBox="1"/>
          <p:nvPr/>
        </p:nvSpPr>
        <p:spPr>
          <a:xfrm>
            <a:off x="4617759" y="302223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3</a:t>
            </a:r>
            <a:endParaRPr lang="en-US" sz="1200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4165A267-9BFB-47D5-9969-8C0412EE6B88}"/>
              </a:ext>
            </a:extLst>
          </p:cNvPr>
          <p:cNvSpPr txBox="1"/>
          <p:nvPr/>
        </p:nvSpPr>
        <p:spPr>
          <a:xfrm>
            <a:off x="5875559" y="443900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X</a:t>
            </a:r>
            <a:endParaRPr lang="en-US" sz="12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9878AC47-607E-49D5-9456-88A4096334F0}"/>
              </a:ext>
            </a:extLst>
          </p:cNvPr>
          <p:cNvSpPr txBox="1"/>
          <p:nvPr/>
        </p:nvSpPr>
        <p:spPr>
          <a:xfrm>
            <a:off x="4922792" y="466331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X</a:t>
            </a:r>
            <a:endParaRPr lang="en-US" sz="1200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975A8F96-6C70-4509-9922-0D2D52FDFFA9}"/>
              </a:ext>
            </a:extLst>
          </p:cNvPr>
          <p:cNvSpPr txBox="1"/>
          <p:nvPr/>
        </p:nvSpPr>
        <p:spPr>
          <a:xfrm>
            <a:off x="4871410" y="4889477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10        7                     07:15</a:t>
            </a:r>
            <a:endParaRPr lang="en-US" sz="1200" dirty="0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C85CBEB1-2583-44D6-8C29-446D043F7680}"/>
              </a:ext>
            </a:extLst>
          </p:cNvPr>
          <p:cNvSpPr txBox="1"/>
          <p:nvPr/>
        </p:nvSpPr>
        <p:spPr>
          <a:xfrm>
            <a:off x="4909136" y="51463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16</a:t>
            </a:r>
            <a:endParaRPr lang="en-US" sz="1200" dirty="0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0F18C197-55A4-442A-820F-F6A02573EE94}"/>
              </a:ext>
            </a:extLst>
          </p:cNvPr>
          <p:cNvSpPr/>
          <p:nvPr/>
        </p:nvSpPr>
        <p:spPr>
          <a:xfrm>
            <a:off x="6862762" y="5166476"/>
            <a:ext cx="445542" cy="2569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41AF822C-B3DD-4462-8616-AF66DBEE223D}"/>
              </a:ext>
            </a:extLst>
          </p:cNvPr>
          <p:cNvSpPr/>
          <p:nvPr/>
        </p:nvSpPr>
        <p:spPr>
          <a:xfrm>
            <a:off x="111568" y="1340768"/>
            <a:ext cx="3059832" cy="3659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Man fyller i blankettens basuppgifter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Antecknas om man använder kikare eller tubkikare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Antecknas om alla arter inventeras eller bara standardarterna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Antecknas inventeringsdag och tidpunkten då man börjar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Antecknas temperatur och vind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Inventeringen påbörjas</a:t>
            </a:r>
          </a:p>
        </p:txBody>
      </p:sp>
    </p:spTree>
    <p:extLst>
      <p:ext uri="{BB962C8B-B14F-4D97-AF65-F5344CB8AC3E}">
        <p14:creationId xmlns:p14="http://schemas.microsoft.com/office/powerpoint/2010/main" val="3164814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F4E178-075D-443D-B9E9-27D232AA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DF670439-02EF-4BCC-84F4-3EF876116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816"/>
            <a:ext cx="6984776" cy="6807667"/>
          </a:xfrm>
        </p:spPr>
      </p:pic>
    </p:spTree>
    <p:extLst>
      <p:ext uri="{BB962C8B-B14F-4D97-AF65-F5344CB8AC3E}">
        <p14:creationId xmlns:p14="http://schemas.microsoft.com/office/powerpoint/2010/main" val="3667345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AD65D63-E755-41D2-801F-BFAE3B7FEC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946F7E1-6754-4B30-BD57-B6E91440D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79B83-466B-4BE3-BF3F-43FEE8CAEAFA}" type="slidenum">
              <a:rPr lang="fi-FI" smtClean="0"/>
              <a:pPr>
                <a:defRPr/>
              </a:pPr>
              <a:t>37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pic>
        <p:nvPicPr>
          <p:cNvPr id="6" name="Picture 2" descr="C:\Users\mikko.alhainen\Pictures\Kuvia riistanhoito alhainen\P6090230.JPG">
            <a:extLst>
              <a:ext uri="{FF2B5EF4-FFF2-40B4-BE49-F238E27FC236}">
                <a16:creationId xmlns:a16="http://schemas.microsoft.com/office/drawing/2014/main" id="{2C9000EE-6A1A-4A06-BF01-A995887D9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10850" r="25020" b="21338"/>
          <a:stretch/>
        </p:blipFill>
        <p:spPr bwMode="auto">
          <a:xfrm>
            <a:off x="1331640" y="73571"/>
            <a:ext cx="7002722" cy="64840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907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42083E-4AEA-4256-BA65-1813ECCBE5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38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F15E377-8E41-41CE-B86C-4F155C8153D2}"/>
              </a:ext>
            </a:extLst>
          </p:cNvPr>
          <p:cNvSpPr/>
          <p:nvPr/>
        </p:nvSpPr>
        <p:spPr>
          <a:xfrm>
            <a:off x="8686800" y="0"/>
            <a:ext cx="490669" cy="11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442E9781-14D1-4D57-8F75-F244FADE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9127"/>
            <a:ext cx="2808312" cy="719138"/>
          </a:xfrm>
        </p:spPr>
        <p:txBody>
          <a:bodyPr/>
          <a:lstStyle/>
          <a:p>
            <a:r>
              <a:rPr lang="sv-FI" sz="2800" dirty="0"/>
              <a:t>Kullinventering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695DAC0-C1BE-46B2-86E5-AD48F8946F5C}"/>
              </a:ext>
            </a:extLst>
          </p:cNvPr>
          <p:cNvSpPr/>
          <p:nvPr/>
        </p:nvSpPr>
        <p:spPr>
          <a:xfrm>
            <a:off x="15618" y="1268760"/>
            <a:ext cx="83728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400" dirty="0"/>
              <a:t>Vid åldersklassificering av andkullarna (Suomen Riista 25:50-55) har man använt knipan som exempelart, men samma kriterier kan man använda för alla andfågelungar.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400" dirty="0"/>
              <a:t>I terrängen fäster man uppmärksamhet vid ungens storlek i förhållande till modern, kroppsform samt förhållandet mellan dun- och fjädertäckta partier.  </a:t>
            </a:r>
          </a:p>
        </p:txBody>
      </p:sp>
    </p:spTree>
    <p:extLst>
      <p:ext uri="{BB962C8B-B14F-4D97-AF65-F5344CB8AC3E}">
        <p14:creationId xmlns:p14="http://schemas.microsoft.com/office/powerpoint/2010/main" val="3775758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4B7551A-25A7-45EF-AF41-6748FA4A8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66" y="29627"/>
            <a:ext cx="4976536" cy="6066010"/>
          </a:xfrm>
          <a:prstGeom prst="rect">
            <a:avLst/>
          </a:prstGeom>
        </p:spPr>
      </p:pic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12820CB9-E4DA-4F70-B520-7B29D0C09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0"/>
            <a:ext cx="4104456" cy="6152764"/>
          </a:xfrm>
        </p:spPr>
        <p:txBody>
          <a:bodyPr/>
          <a:lstStyle/>
          <a:p>
            <a:pPr marL="0" indent="0">
              <a:buNone/>
            </a:pP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Knipa</a:t>
            </a:r>
          </a:p>
          <a:p>
            <a:pPr marL="0" indent="0">
              <a:buNone/>
            </a:pP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 Alldeles små klarfärgade dunbollar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i-FI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 </a:t>
            </a: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Små, aningen bleknade dunungar. Ungarna är knubbiga, hals och stjärt är knappt synliga.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</a:t>
            </a: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Ganska små, bleknade dunungar. Dunets färg och textur bleknat och blivit matt.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Hals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stjärt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urskiljas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i-FI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IIa</a:t>
            </a: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halvvuxna ungar. De första fjädrarna kan skönjas på bröstet och sidorna.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i-FI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IIb</a:t>
            </a: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Halvvuxna ungar. Till största delen fjädertäckta ungar, som ännu har rikligt med dun synligt vid halsen och på ryggen. Vingfjädrarna är på väg att växa fram ur fjädersäckens utskott.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i-FI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IIc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Över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hälften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halvvuxna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senast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dunungar</a:t>
            </a:r>
            <a: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 är dun synligt endast vid nacken och ryggen. Vingfjädrarna har vuxit fram och utskottet syns vid roten av fjädrarna.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i-FI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FI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IIIa</a:t>
            </a:r>
            <a:r>
              <a:rPr lang="sv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Nästan helt fullväxta fjäderklädda ungar. Inget dun är längre synligt. Vingfjädrarnas utskott är dolda under fjädrarna, men fjädrarna växer fortfarandes. </a:t>
            </a:r>
            <a:br>
              <a:rPr lang="fi-FI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i-FI" sz="1200" b="1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311A7D4-F125-48BA-BF70-C722D6EA1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39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360891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isällön paikkamerkki 2">
            <a:extLst>
              <a:ext uri="{FF2B5EF4-FFF2-40B4-BE49-F238E27FC236}">
                <a16:creationId xmlns:a16="http://schemas.microsoft.com/office/drawing/2014/main" id="{247B887C-9C3C-4EA3-9E70-38EB6DDE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" y="188913"/>
            <a:ext cx="4059237" cy="5830887"/>
          </a:xfrm>
        </p:spPr>
        <p:txBody>
          <a:bodyPr/>
          <a:lstStyle/>
          <a:p>
            <a:r>
              <a:rPr lang="sv-FI" altLang="fi-FI" sz="1800" b="1" dirty="0"/>
              <a:t>Förändringar i häcknings-miljöerna</a:t>
            </a:r>
          </a:p>
          <a:p>
            <a:pPr lvl="1"/>
            <a:r>
              <a:rPr lang="sv-FI" altLang="fi-FI" sz="1800" u="sng" dirty="0"/>
              <a:t>försämrad tillgång på föda på  grund av övergödningen</a:t>
            </a:r>
          </a:p>
          <a:p>
            <a:pPr lvl="2"/>
            <a:r>
              <a:rPr lang="sv-FI" altLang="fi-FI" sz="1800" dirty="0"/>
              <a:t>vattnet blir grumligt</a:t>
            </a:r>
          </a:p>
          <a:p>
            <a:pPr lvl="2"/>
            <a:r>
              <a:rPr lang="sv-FI" altLang="fi-FI" sz="1800" dirty="0"/>
              <a:t>näringskedjorna ändras</a:t>
            </a:r>
          </a:p>
          <a:p>
            <a:pPr lvl="3"/>
            <a:r>
              <a:rPr lang="sv-FI" altLang="fi-FI" sz="1400" dirty="0"/>
              <a:t>konkurrens</a:t>
            </a:r>
          </a:p>
          <a:p>
            <a:pPr lvl="2"/>
            <a:r>
              <a:rPr lang="sv-FI" altLang="fi-FI" sz="1800" dirty="0"/>
              <a:t>växer igen</a:t>
            </a:r>
          </a:p>
          <a:p>
            <a:pPr lvl="1"/>
            <a:r>
              <a:rPr lang="sv-FI" altLang="fi-FI" sz="1800" dirty="0"/>
              <a:t>särskilt de arter som föredrar näringsrika våtmarker har minskat </a:t>
            </a:r>
          </a:p>
          <a:p>
            <a:pPr lvl="1"/>
            <a:r>
              <a:rPr lang="sv-FI" altLang="fi-FI" sz="1800" dirty="0"/>
              <a:t>de allmänna arternas parantal, vilka häckar i många olika biotoper, har utvecklats gynnsammare i karga än i näringsrika våtmarker</a:t>
            </a:r>
          </a:p>
          <a:p>
            <a:pPr lvl="1"/>
            <a:endParaRPr lang="fi-FI" altLang="fi-FI" sz="1800" dirty="0"/>
          </a:p>
          <a:p>
            <a:pPr lvl="1"/>
            <a:endParaRPr lang="fi-FI" altLang="fi-FI" sz="1800" dirty="0"/>
          </a:p>
        </p:txBody>
      </p:sp>
      <p:sp>
        <p:nvSpPr>
          <p:cNvPr id="150531" name="Dian numeron paikkamerkki 3">
            <a:extLst>
              <a:ext uri="{FF2B5EF4-FFF2-40B4-BE49-F238E27FC236}">
                <a16:creationId xmlns:a16="http://schemas.microsoft.com/office/drawing/2014/main" id="{91FA1E58-C258-4829-96B1-7FF820A3B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4225" indent="-2270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1425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8625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5825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3025" indent="-2270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336FCA4-B51E-45E9-8E78-55B1646A3B0B}" type="slidenum">
              <a:rPr lang="fi-FI" altLang="fi-FI" sz="1600">
                <a:solidFill>
                  <a:srgbClr val="635548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r>
              <a:rPr lang="fi-FI" altLang="fi-FI" sz="1600" b="0" dirty="0">
                <a:solidFill>
                  <a:srgbClr val="635548"/>
                </a:solidFill>
              </a:rPr>
              <a:t> | </a:t>
            </a:r>
            <a:fld id="{8AE55DB4-B9A7-4C9E-A369-461C4E5DE73A}" type="datetime1">
              <a:rPr lang="fi-FI" altLang="fi-FI" sz="1600" b="0">
                <a:solidFill>
                  <a:srgbClr val="635548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15.1.2021</a:t>
            </a:fld>
            <a:endParaRPr lang="fi-FI" altLang="fi-FI" sz="1600" b="0" dirty="0">
              <a:solidFill>
                <a:srgbClr val="635548"/>
              </a:solidFill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4165460-4867-45D0-9C6D-4AE2AF7DBCD6}"/>
              </a:ext>
            </a:extLst>
          </p:cNvPr>
          <p:cNvSpPr txBox="1">
            <a:spLocks/>
          </p:cNvSpPr>
          <p:nvPr/>
        </p:nvSpPr>
        <p:spPr bwMode="auto">
          <a:xfrm>
            <a:off x="4159765" y="192422"/>
            <a:ext cx="493236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•"/>
              <a:defRPr sz="2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FI" altLang="fi-FI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Förändringar i interaktionen mellan arterna </a:t>
            </a:r>
          </a:p>
          <a:p>
            <a:pPr lvl="1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konkurrens</a:t>
            </a:r>
          </a:p>
          <a:p>
            <a:pPr lvl="2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mörtfiskarna blivit rikligare &gt; ökad konkurrens om födan</a:t>
            </a:r>
          </a:p>
          <a:p>
            <a:pPr lvl="1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predation</a:t>
            </a:r>
          </a:p>
          <a:p>
            <a:pPr lvl="2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mårdhund</a:t>
            </a:r>
          </a:p>
          <a:p>
            <a:pPr lvl="2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mink</a:t>
            </a:r>
          </a:p>
          <a:p>
            <a:pPr lvl="2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gädda</a:t>
            </a:r>
          </a:p>
          <a:p>
            <a:pPr lvl="1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små måsfåglars         häckningskolonier</a:t>
            </a:r>
          </a:p>
          <a:p>
            <a:pPr lvl="2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särskilt viktiga för vigg, brun-  och bergand</a:t>
            </a:r>
          </a:p>
          <a:p>
            <a:pPr lvl="2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skrattmåsstammen minskade på 1980- och 1990-talen, stabil på 2000-talet</a:t>
            </a:r>
          </a:p>
          <a:p>
            <a:pPr>
              <a:defRPr/>
            </a:pPr>
            <a:r>
              <a:rPr lang="sv-FI" altLang="fi-FI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Jakt</a:t>
            </a:r>
          </a:p>
          <a:p>
            <a:pPr lvl="1">
              <a:defRPr/>
            </a:pPr>
            <a:r>
              <a:rPr lang="sv-FI" altLang="fi-FI" sz="1800" dirty="0">
                <a:solidFill>
                  <a:prstClr val="black"/>
                </a:solidFill>
                <a:latin typeface="Arial" charset="0"/>
                <a:cs typeface="Arial" charset="0"/>
              </a:rPr>
              <a:t>jakten är liten på de flesta arterna som är på tillbakagång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2DC8AE3-8846-48B4-9D7B-7BB133EAA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850"/>
          <a:stretch/>
        </p:blipFill>
        <p:spPr>
          <a:xfrm>
            <a:off x="6460269" y="1916832"/>
            <a:ext cx="2506787" cy="165684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2463E46-90F1-4DA1-879C-62F9694A6306}"/>
              </a:ext>
            </a:extLst>
          </p:cNvPr>
          <p:cNvSpPr txBox="1"/>
          <p:nvPr/>
        </p:nvSpPr>
        <p:spPr>
          <a:xfrm>
            <a:off x="7380312" y="1638379"/>
            <a:ext cx="2434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/>
              <a:t>Mårdhundsbyte</a:t>
            </a:r>
          </a:p>
        </p:txBody>
      </p:sp>
    </p:spTree>
    <p:extLst>
      <p:ext uri="{BB962C8B-B14F-4D97-AF65-F5344CB8AC3E}">
        <p14:creationId xmlns:p14="http://schemas.microsoft.com/office/powerpoint/2010/main" val="702276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1EB948-0141-4B59-9D23-94C67A0F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9127"/>
            <a:ext cx="2808312" cy="719138"/>
          </a:xfrm>
        </p:spPr>
        <p:txBody>
          <a:bodyPr/>
          <a:lstStyle/>
          <a:p>
            <a:r>
              <a:rPr lang="sv-FI" sz="2800" dirty="0"/>
              <a:t>Kullinventering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5AF0336-E5FB-4DFB-B473-B6CA94C97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40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7B06EDA-1F87-45B9-AA9E-E3F10075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734" y="27041"/>
            <a:ext cx="5962366" cy="685800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2B59C442-057A-4617-BFB6-6BC2A3872043}"/>
              </a:ext>
            </a:extLst>
          </p:cNvPr>
          <p:cNvSpPr/>
          <p:nvPr/>
        </p:nvSpPr>
        <p:spPr>
          <a:xfrm>
            <a:off x="0" y="1340768"/>
            <a:ext cx="3181634" cy="3659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Varje kull antecknas på en egen rad. 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Honans närvaro med kullen  (♀) antecknas i hona/moderkolumnen.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Ungarnas antal i kolumnen för antal. Antal osäkert sätts inom parentes. </a:t>
            </a:r>
          </a:p>
          <a:p>
            <a:pPr marL="342900" indent="-342900">
              <a:buFont typeface="+mj-lt"/>
              <a:buAutoNum type="arabicPeriod"/>
            </a:pPr>
            <a:endParaRPr lang="sv-FI" sz="1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FI" sz="1400" dirty="0">
                <a:solidFill>
                  <a:schemeClr val="tx1"/>
                </a:solidFill>
              </a:rPr>
              <a:t>Ungarnas åldersklass i en egen kolumn. </a:t>
            </a:r>
          </a:p>
          <a:p>
            <a:pPr marL="342900" indent="-342900">
              <a:buFont typeface="+mj-lt"/>
              <a:buAutoNum type="arabicPeriod"/>
            </a:pPr>
            <a:endParaRPr lang="fi-FI" sz="1400" dirty="0">
              <a:solidFill>
                <a:schemeClr val="tx1"/>
              </a:solidFill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C53739F-0665-4DAB-8D9E-17F539F43CC5}"/>
              </a:ext>
            </a:extLst>
          </p:cNvPr>
          <p:cNvSpPr txBox="1"/>
          <p:nvPr/>
        </p:nvSpPr>
        <p:spPr>
          <a:xfrm>
            <a:off x="3347864" y="908720"/>
            <a:ext cx="129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Tavi Sorsa</a:t>
            </a:r>
          </a:p>
          <a:p>
            <a:r>
              <a:rPr lang="fi-FI" sz="1200" dirty="0"/>
              <a:t>Vesilinnuntie 12 </a:t>
            </a:r>
          </a:p>
          <a:p>
            <a:r>
              <a:rPr lang="fi-FI" sz="1200" dirty="0"/>
              <a:t>1289 Kosteikko</a:t>
            </a:r>
            <a:endParaRPr lang="en-US" sz="12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0349CFC-632A-4BFC-BA5F-741549906ABA}"/>
              </a:ext>
            </a:extLst>
          </p:cNvPr>
          <p:cNvSpPr txBox="1"/>
          <p:nvPr/>
        </p:nvSpPr>
        <p:spPr>
          <a:xfrm>
            <a:off x="6862763" y="1185476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040 1223455</a:t>
            </a:r>
            <a:endParaRPr lang="en-US" sz="12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327E42C-E423-4BF8-A03B-7F69FB441BCB}"/>
              </a:ext>
            </a:extLst>
          </p:cNvPr>
          <p:cNvSpPr txBox="1"/>
          <p:nvPr/>
        </p:nvSpPr>
        <p:spPr>
          <a:xfrm>
            <a:off x="6862762" y="1392238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tavi.sorsa@laskenta.fi</a:t>
            </a:r>
            <a:endParaRPr lang="en-US" sz="1200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266537BD-5083-4458-8680-0760E84EF7EF}"/>
              </a:ext>
            </a:extLst>
          </p:cNvPr>
          <p:cNvSpPr txBox="1"/>
          <p:nvPr/>
        </p:nvSpPr>
        <p:spPr>
          <a:xfrm>
            <a:off x="8796516" y="23019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18</a:t>
            </a:r>
            <a:endParaRPr lang="en-US" sz="1200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D5B628C-F877-453C-99B4-5EE3F39D34BF}"/>
              </a:ext>
            </a:extLst>
          </p:cNvPr>
          <p:cNvSpPr txBox="1"/>
          <p:nvPr/>
        </p:nvSpPr>
        <p:spPr>
          <a:xfrm>
            <a:off x="4488989" y="1690026"/>
            <a:ext cx="84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Riistavesi</a:t>
            </a:r>
          </a:p>
          <a:p>
            <a:r>
              <a:rPr lang="fi-FI" sz="1200" dirty="0"/>
              <a:t>-</a:t>
            </a:r>
          </a:p>
          <a:p>
            <a:r>
              <a:rPr lang="fi-FI" sz="1200" dirty="0"/>
              <a:t>Lintujärvi</a:t>
            </a:r>
            <a:endParaRPr lang="en-US" sz="1200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03681AA-BB28-4A8B-AFB0-F1487CFA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10" y="2446598"/>
            <a:ext cx="919361" cy="380627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D747BF01-0C77-4566-8648-CE95ECE42C71}"/>
              </a:ext>
            </a:extLst>
          </p:cNvPr>
          <p:cNvSpPr txBox="1"/>
          <p:nvPr/>
        </p:nvSpPr>
        <p:spPr>
          <a:xfrm>
            <a:off x="4946509" y="279607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4,1</a:t>
            </a:r>
            <a:endParaRPr lang="en-US" sz="1200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56381506-0F81-4880-936B-A7ADD180C74F}"/>
              </a:ext>
            </a:extLst>
          </p:cNvPr>
          <p:cNvSpPr txBox="1"/>
          <p:nvPr/>
        </p:nvSpPr>
        <p:spPr>
          <a:xfrm>
            <a:off x="7650977" y="2519073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80</a:t>
            </a:r>
          </a:p>
          <a:p>
            <a:r>
              <a:rPr lang="fi-FI" sz="1200" dirty="0"/>
              <a:t>0,408</a:t>
            </a:r>
            <a:endParaRPr lang="en-US" sz="1200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3487AB59-95D3-4BF3-AD9A-C3D494ADF9F6}"/>
              </a:ext>
            </a:extLst>
          </p:cNvPr>
          <p:cNvSpPr txBox="1"/>
          <p:nvPr/>
        </p:nvSpPr>
        <p:spPr>
          <a:xfrm>
            <a:off x="4617759" y="302223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3</a:t>
            </a:r>
            <a:endParaRPr lang="en-US" sz="1200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4165A267-9BFB-47D5-9969-8C0412EE6B88}"/>
              </a:ext>
            </a:extLst>
          </p:cNvPr>
          <p:cNvSpPr txBox="1"/>
          <p:nvPr/>
        </p:nvSpPr>
        <p:spPr>
          <a:xfrm>
            <a:off x="5875559" y="443900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X</a:t>
            </a:r>
            <a:endParaRPr lang="en-US" sz="12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9878AC47-607E-49D5-9456-88A4096334F0}"/>
              </a:ext>
            </a:extLst>
          </p:cNvPr>
          <p:cNvSpPr txBox="1"/>
          <p:nvPr/>
        </p:nvSpPr>
        <p:spPr>
          <a:xfrm>
            <a:off x="4922792" y="466331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X</a:t>
            </a:r>
            <a:endParaRPr lang="en-US" sz="1200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975A8F96-6C70-4509-9922-0D2D52FDFFA9}"/>
              </a:ext>
            </a:extLst>
          </p:cNvPr>
          <p:cNvSpPr txBox="1"/>
          <p:nvPr/>
        </p:nvSpPr>
        <p:spPr>
          <a:xfrm>
            <a:off x="4871410" y="4889477"/>
            <a:ext cx="3719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10        7                     07:15                                 23</a:t>
            </a:r>
            <a:endParaRPr lang="en-US" sz="1200" dirty="0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C85CBEB1-2583-44D6-8C29-446D043F7680}"/>
              </a:ext>
            </a:extLst>
          </p:cNvPr>
          <p:cNvSpPr txBox="1"/>
          <p:nvPr/>
        </p:nvSpPr>
        <p:spPr>
          <a:xfrm>
            <a:off x="4909136" y="514638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16</a:t>
            </a:r>
            <a:endParaRPr lang="en-US" sz="1200" dirty="0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0F18C197-55A4-442A-820F-F6A02573EE94}"/>
              </a:ext>
            </a:extLst>
          </p:cNvPr>
          <p:cNvSpPr/>
          <p:nvPr/>
        </p:nvSpPr>
        <p:spPr>
          <a:xfrm>
            <a:off x="6862762" y="5166476"/>
            <a:ext cx="445542" cy="2569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1372E1F-CA6C-4AF9-9E6D-9455674F0CBC}"/>
              </a:ext>
            </a:extLst>
          </p:cNvPr>
          <p:cNvSpPr txBox="1"/>
          <p:nvPr/>
        </p:nvSpPr>
        <p:spPr>
          <a:xfrm>
            <a:off x="3419872" y="6079351"/>
            <a:ext cx="3877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Sinisorsa                                               	11      II b	</a:t>
            </a:r>
            <a:endParaRPr lang="en-US" sz="1200" dirty="0"/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8464893F-09F8-4A98-A46A-49A15695B2A1}"/>
              </a:ext>
            </a:extLst>
          </p:cNvPr>
          <p:cNvSpPr/>
          <p:nvPr/>
        </p:nvSpPr>
        <p:spPr>
          <a:xfrm>
            <a:off x="5298638" y="6079351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b="1" dirty="0">
                <a:latin typeface="Bauhaus 93" panose="04030905020B02020C02" pitchFamily="82" charset="0"/>
              </a:rPr>
              <a:t>♀</a:t>
            </a:r>
            <a:endParaRPr lang="en-US" sz="1400" b="1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54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0DC91B-FEFE-4439-AF56-11587BFA1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36" y="121083"/>
            <a:ext cx="8229600" cy="719138"/>
          </a:xfrm>
        </p:spPr>
        <p:txBody>
          <a:bodyPr/>
          <a:lstStyle/>
          <a:p>
            <a:r>
              <a:rPr lang="sv-FI" dirty="0"/>
              <a:t>Sammandrag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5716F-FA3A-4801-8ECD-287B2EDCB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40221"/>
            <a:ext cx="8856984" cy="5040560"/>
          </a:xfrm>
        </p:spPr>
        <p:txBody>
          <a:bodyPr/>
          <a:lstStyle/>
          <a:p>
            <a:r>
              <a:rPr lang="sv-FI" sz="1600" dirty="0" err="1"/>
              <a:t>Parinventeringar</a:t>
            </a:r>
            <a:endParaRPr lang="sv-FI" sz="1600" dirty="0"/>
          </a:p>
          <a:p>
            <a:pPr lvl="1"/>
            <a:r>
              <a:rPr lang="sv-FI" sz="1600" dirty="0"/>
              <a:t>Två inventeringar 1.5 – 12.6.</a:t>
            </a:r>
          </a:p>
          <a:p>
            <a:pPr lvl="1"/>
            <a:r>
              <a:rPr lang="sv-FI" sz="1600" dirty="0"/>
              <a:t>Blanketterna returneras senast 15.6. </a:t>
            </a:r>
          </a:p>
          <a:p>
            <a:r>
              <a:rPr lang="sv-FI" sz="1600" dirty="0"/>
              <a:t>Kullinventeringar </a:t>
            </a:r>
          </a:p>
          <a:p>
            <a:pPr lvl="1"/>
            <a:r>
              <a:rPr lang="sv-FI" sz="1600" dirty="0"/>
              <a:t>1.-20. juli</a:t>
            </a:r>
          </a:p>
          <a:p>
            <a:pPr lvl="1"/>
            <a:r>
              <a:rPr lang="sv-FI" sz="1600" dirty="0"/>
              <a:t>Blanketterna returneras GENAST efter taxeringen till Luke</a:t>
            </a:r>
          </a:p>
          <a:p>
            <a:endParaRPr lang="fi-FI" sz="1600" dirty="0"/>
          </a:p>
          <a:p>
            <a:r>
              <a:rPr lang="fi-FI" sz="1600" dirty="0" err="1"/>
              <a:t>Återlämning</a:t>
            </a:r>
            <a:r>
              <a:rPr lang="fi-FI" sz="1600" dirty="0"/>
              <a:t> av </a:t>
            </a:r>
            <a:r>
              <a:rPr lang="fi-FI" sz="1600" dirty="0" err="1"/>
              <a:t>resultater</a:t>
            </a:r>
            <a:endParaRPr lang="fi-FI" sz="1600" dirty="0"/>
          </a:p>
          <a:p>
            <a:pPr lvl="1"/>
            <a:r>
              <a:rPr lang="fi-FI" sz="1600" dirty="0" err="1"/>
              <a:t>Med</a:t>
            </a:r>
            <a:r>
              <a:rPr lang="fi-FI" sz="1600" dirty="0"/>
              <a:t> </a:t>
            </a:r>
            <a:r>
              <a:rPr lang="fi-FI" sz="1600" dirty="0" err="1"/>
              <a:t>returkuvertet</a:t>
            </a:r>
            <a:r>
              <a:rPr lang="fi-FI" sz="1600" dirty="0"/>
              <a:t>, </a:t>
            </a:r>
            <a:r>
              <a:rPr lang="fi-FI" sz="1600" dirty="0" err="1"/>
              <a:t>som</a:t>
            </a:r>
            <a:r>
              <a:rPr lang="fi-FI" sz="1600" dirty="0"/>
              <a:t> </a:t>
            </a:r>
            <a:r>
              <a:rPr lang="fi-FI" sz="1600" dirty="0" err="1"/>
              <a:t>kom</a:t>
            </a:r>
            <a:r>
              <a:rPr lang="fi-FI" sz="1600" dirty="0"/>
              <a:t> </a:t>
            </a:r>
            <a:r>
              <a:rPr lang="fi-FI" sz="1600" dirty="0" err="1"/>
              <a:t>med</a:t>
            </a:r>
            <a:r>
              <a:rPr lang="fi-FI" sz="1600" dirty="0"/>
              <a:t> </a:t>
            </a:r>
            <a:r>
              <a:rPr lang="fi-FI" sz="1600" dirty="0" err="1"/>
              <a:t>blanketter</a:t>
            </a:r>
            <a:endParaRPr lang="fi-FI" sz="1600" dirty="0"/>
          </a:p>
          <a:p>
            <a:pPr lvl="1"/>
            <a:r>
              <a:rPr lang="fi-FI" sz="1600" dirty="0"/>
              <a:t>E-mail: </a:t>
            </a:r>
            <a:r>
              <a:rPr lang="fi-FI" sz="1600" dirty="0">
                <a:hlinkClick r:id="rId3"/>
              </a:rPr>
              <a:t>vesilinnut@luke.fi</a:t>
            </a:r>
            <a:endParaRPr lang="fi-FI" sz="1600" dirty="0"/>
          </a:p>
          <a:p>
            <a:r>
              <a:rPr lang="sv-FI" sz="1600" dirty="0"/>
              <a:t>Tilläggsuppgifter om taxeringarna</a:t>
            </a:r>
          </a:p>
          <a:p>
            <a:pPr lvl="1"/>
            <a:r>
              <a:rPr lang="fi-FI" sz="1600" dirty="0"/>
              <a:t>Naturresursinstitutet: Katja Ikonen, </a:t>
            </a:r>
            <a:r>
              <a:rPr lang="fi-FI" sz="1600" dirty="0">
                <a:hlinkClick r:id="rId4"/>
              </a:rPr>
              <a:t>katja.ikonen@luke.fi</a:t>
            </a:r>
            <a:r>
              <a:rPr lang="fi-FI" sz="1600" dirty="0"/>
              <a:t> , 0295327010</a:t>
            </a:r>
          </a:p>
          <a:p>
            <a:pPr lvl="1"/>
            <a:r>
              <a:rPr lang="fi-FI" sz="1600" dirty="0"/>
              <a:t>Finlands viltcentral, viltplanerare, </a:t>
            </a:r>
            <a:r>
              <a:rPr lang="fi-FI" sz="1600" dirty="0">
                <a:hlinkClick r:id="rId5"/>
              </a:rPr>
              <a:t>https://riista.fi/sv/viltforvaltningen/kontaktuppgifter/</a:t>
            </a:r>
            <a:endParaRPr lang="fi-FI" sz="1600" dirty="0"/>
          </a:p>
          <a:p>
            <a:pPr lvl="1"/>
            <a:endParaRPr lang="fi-FI" sz="1600" dirty="0"/>
          </a:p>
          <a:p>
            <a:r>
              <a:rPr lang="sv-FI" sz="1600" dirty="0"/>
              <a:t>Länk/tips till  material om artkännedom  </a:t>
            </a:r>
          </a:p>
          <a:p>
            <a:pPr lvl="1"/>
            <a:r>
              <a:rPr lang="en-US" sz="1600" dirty="0">
                <a:hlinkClick r:id="rId6"/>
              </a:rPr>
              <a:t>https://koulutus.riista.fi/oppitunti/vesilintujen-lajintuntemus/</a:t>
            </a:r>
            <a:r>
              <a:rPr lang="en-US" sz="1600" dirty="0"/>
              <a:t>  (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finska</a:t>
            </a:r>
            <a:r>
              <a:rPr lang="en-US" sz="1600" dirty="0"/>
              <a:t>)</a:t>
            </a:r>
          </a:p>
          <a:p>
            <a:pPr lvl="1"/>
            <a:r>
              <a:rPr lang="en-US" sz="1600" dirty="0">
                <a:hlinkClick r:id="rId7"/>
              </a:rPr>
              <a:t>https://www.riistainfo.fi/sv/dreambroker-videor/andfaglar</a:t>
            </a:r>
            <a:endParaRPr lang="en-US" sz="1600" dirty="0"/>
          </a:p>
          <a:p>
            <a:pPr lvl="1"/>
            <a:r>
              <a:rPr lang="en-US" sz="1600" dirty="0">
                <a:hlinkClick r:id="rId8"/>
              </a:rPr>
              <a:t>https://kauppa.riista.fi/tuoteryhma/koulutusmateriaalia/</a:t>
            </a:r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73B88C6-4AC6-40EE-9BEB-A0B9227F79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41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</p:spTree>
    <p:extLst>
      <p:ext uri="{BB962C8B-B14F-4D97-AF65-F5344CB8AC3E}">
        <p14:creationId xmlns:p14="http://schemas.microsoft.com/office/powerpoint/2010/main" val="2273503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Otsikko 1">
            <a:extLst>
              <a:ext uri="{FF2B5EF4-FFF2-40B4-BE49-F238E27FC236}">
                <a16:creationId xmlns:a16="http://schemas.microsoft.com/office/drawing/2014/main" id="{20C8AA96-9FDA-47AE-8FC5-CB367343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17" y="95963"/>
            <a:ext cx="7556501" cy="719137"/>
          </a:xfrm>
        </p:spPr>
        <p:txBody>
          <a:bodyPr/>
          <a:lstStyle/>
          <a:p>
            <a:r>
              <a:rPr lang="sv-FI" altLang="fi-FI" sz="2800" b="0" dirty="0"/>
              <a:t>Den relativa förändring i kullreproduktionen från 80-talet till 2010-talet</a:t>
            </a:r>
          </a:p>
        </p:txBody>
      </p:sp>
      <p:sp>
        <p:nvSpPr>
          <p:cNvPr id="149507" name="Dian numeron paikkamerkki 2">
            <a:extLst>
              <a:ext uri="{FF2B5EF4-FFF2-40B4-BE49-F238E27FC236}">
                <a16:creationId xmlns:a16="http://schemas.microsoft.com/office/drawing/2014/main" id="{B9399582-816E-4A20-925C-4B8168CB5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910EEB3-15E7-47BD-BEA2-8CAF4CB5FF4C}" type="slidenum">
              <a:rPr lang="fi-FI" altLang="fi-FI" sz="1200">
                <a:solidFill>
                  <a:srgbClr val="635548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r>
              <a:rPr lang="fi-FI" altLang="fi-FI" sz="1200" b="0" dirty="0">
                <a:solidFill>
                  <a:srgbClr val="635548"/>
                </a:solidFill>
              </a:rPr>
              <a:t> | </a:t>
            </a:r>
            <a:fld id="{EFBA7BF8-B1A6-4249-9E58-88A5EE72F8F3}" type="datetime1">
              <a:rPr lang="fi-FI" altLang="fi-FI" sz="1200" b="0">
                <a:solidFill>
                  <a:srgbClr val="635548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15.1.2021</a:t>
            </a:fld>
            <a:endParaRPr lang="fi-FI" altLang="fi-FI" sz="1200" b="0" dirty="0">
              <a:solidFill>
                <a:srgbClr val="635548"/>
              </a:solidFill>
            </a:endParaRPr>
          </a:p>
        </p:txBody>
      </p:sp>
      <p:pic>
        <p:nvPicPr>
          <p:cNvPr id="149508" name="Kuva 3" descr="http://www.rktl.fi/www/uploads/images/vesilinnut_2014_2.jpg">
            <a:extLst>
              <a:ext uri="{FF2B5EF4-FFF2-40B4-BE49-F238E27FC236}">
                <a16:creationId xmlns:a16="http://schemas.microsoft.com/office/drawing/2014/main" id="{438229CC-9FF7-4FD7-963F-F849631EB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531"/>
            <a:ext cx="4154488" cy="41544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9" name="Tekstiruutu 4">
            <a:extLst>
              <a:ext uri="{FF2B5EF4-FFF2-40B4-BE49-F238E27FC236}">
                <a16:creationId xmlns:a16="http://schemas.microsoft.com/office/drawing/2014/main" id="{B5C26F5C-7E97-49F5-AEEE-2A4F875CF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69975"/>
            <a:ext cx="5760318" cy="646331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F0"/>
              </a:buClr>
            </a:pPr>
            <a:r>
              <a:rPr lang="sv-FI" altLang="fi-FI" sz="1800" dirty="0">
                <a:solidFill>
                  <a:srgbClr val="000000"/>
                </a:solidFill>
              </a:rPr>
              <a:t>Kullreproduktionen försvagats (även hos de så kallade ”allmänna arterna”)</a:t>
            </a:r>
          </a:p>
        </p:txBody>
      </p:sp>
      <p:sp>
        <p:nvSpPr>
          <p:cNvPr id="149510" name="Suorakulmio 1">
            <a:extLst>
              <a:ext uri="{FF2B5EF4-FFF2-40B4-BE49-F238E27FC236}">
                <a16:creationId xmlns:a16="http://schemas.microsoft.com/office/drawing/2014/main" id="{ABB5E65E-CD88-498C-8FF3-82A3EC3D6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713" y="5730875"/>
            <a:ext cx="215956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i-FI" altLang="fi-FI" sz="1600" dirty="0">
                <a:solidFill>
                  <a:srgbClr val="3C3C3C"/>
                </a:solidFill>
              </a:rPr>
              <a:t>(Naturresursinstitutet)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i-FI" altLang="fi-FI" sz="1800" dirty="0">
              <a:solidFill>
                <a:srgbClr val="000000"/>
              </a:solidFill>
            </a:endParaRPr>
          </a:p>
        </p:txBody>
      </p:sp>
      <p:pic>
        <p:nvPicPr>
          <p:cNvPr id="149511" name="Kuva 5">
            <a:extLst>
              <a:ext uri="{FF2B5EF4-FFF2-40B4-BE49-F238E27FC236}">
                <a16:creationId xmlns:a16="http://schemas.microsoft.com/office/drawing/2014/main" id="{A4E698CA-EC59-4B2E-9B35-836887DD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625725"/>
            <a:ext cx="455612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2" name="Suorakulmio 1">
            <a:extLst>
              <a:ext uri="{FF2B5EF4-FFF2-40B4-BE49-F238E27FC236}">
                <a16:creationId xmlns:a16="http://schemas.microsoft.com/office/drawing/2014/main" id="{94EAE747-9520-433A-85CB-76953C937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5734050"/>
            <a:ext cx="260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4" tIns="45690" rIns="91374" bIns="45690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i-FI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(Christensen &amp; Fox 2013)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49513" name="Tekstiruutu 8">
            <a:extLst>
              <a:ext uri="{FF2B5EF4-FFF2-40B4-BE49-F238E27FC236}">
                <a16:creationId xmlns:a16="http://schemas.microsoft.com/office/drawing/2014/main" id="{5F361B1E-E169-4AAD-8654-9754EE7E3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3559175"/>
            <a:ext cx="934738" cy="2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4" tIns="45690" rIns="91374" bIns="45690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i-FI" altLang="en-US" sz="1200" b="1" dirty="0">
                <a:solidFill>
                  <a:srgbClr val="002060"/>
                </a:solidFill>
              </a:rPr>
              <a:t>BLÄSAND</a:t>
            </a:r>
          </a:p>
        </p:txBody>
      </p:sp>
      <p:sp>
        <p:nvSpPr>
          <p:cNvPr id="149514" name="Tekstiruutu 9">
            <a:extLst>
              <a:ext uri="{FF2B5EF4-FFF2-40B4-BE49-F238E27FC236}">
                <a16:creationId xmlns:a16="http://schemas.microsoft.com/office/drawing/2014/main" id="{813C61A8-5CBC-442A-9CF5-99CC10B8F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75" y="3556000"/>
            <a:ext cx="942754" cy="2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4" tIns="45690" rIns="91374" bIns="45690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i-FI" altLang="en-US" sz="1200" b="1" dirty="0">
                <a:solidFill>
                  <a:srgbClr val="002060"/>
                </a:solidFill>
              </a:rPr>
              <a:t>SKEDAND</a:t>
            </a:r>
          </a:p>
        </p:txBody>
      </p:sp>
      <p:sp>
        <p:nvSpPr>
          <p:cNvPr id="149515" name="Tekstiruutu 10">
            <a:extLst>
              <a:ext uri="{FF2B5EF4-FFF2-40B4-BE49-F238E27FC236}">
                <a16:creationId xmlns:a16="http://schemas.microsoft.com/office/drawing/2014/main" id="{59E25E7E-1CAA-4CC6-BC26-2DF14A9C6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450" y="5199063"/>
            <a:ext cx="1102861" cy="2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4" tIns="45690" rIns="91374" bIns="45690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i-FI" altLang="en-US" sz="1200" b="1" dirty="0">
                <a:solidFill>
                  <a:srgbClr val="002060"/>
                </a:solidFill>
              </a:rPr>
              <a:t>STJÄRTAND</a:t>
            </a:r>
          </a:p>
        </p:txBody>
      </p:sp>
      <p:sp>
        <p:nvSpPr>
          <p:cNvPr id="149516" name="Tekstiruutu 11">
            <a:extLst>
              <a:ext uri="{FF2B5EF4-FFF2-40B4-BE49-F238E27FC236}">
                <a16:creationId xmlns:a16="http://schemas.microsoft.com/office/drawing/2014/main" id="{F49D386B-5722-480B-A3D6-46DD6BA9B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75" y="5199063"/>
            <a:ext cx="958784" cy="2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4" tIns="45690" rIns="91374" bIns="45690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i-FI" altLang="en-US" sz="1200" b="1" dirty="0">
                <a:solidFill>
                  <a:srgbClr val="002060"/>
                </a:solidFill>
              </a:rPr>
              <a:t>BRUNAND</a:t>
            </a:r>
          </a:p>
        </p:txBody>
      </p:sp>
      <p:sp>
        <p:nvSpPr>
          <p:cNvPr id="149517" name="Tekstiruutu 12">
            <a:extLst>
              <a:ext uri="{FF2B5EF4-FFF2-40B4-BE49-F238E27FC236}">
                <a16:creationId xmlns:a16="http://schemas.microsoft.com/office/drawing/2014/main" id="{7AE6CBAD-8A51-4C11-B913-C7E463DDF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013" y="1993900"/>
            <a:ext cx="4248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FI" altLang="en-US" sz="1600" b="1" dirty="0">
                <a:solidFill>
                  <a:srgbClr val="000000"/>
                </a:solidFill>
              </a:rPr>
              <a:t>Unga fåglars andel i bytet ur materialet från Danmarks vingprovinsamling</a:t>
            </a:r>
          </a:p>
        </p:txBody>
      </p:sp>
      <p:sp>
        <p:nvSpPr>
          <p:cNvPr id="149518" name="Suorakulmio 1">
            <a:extLst>
              <a:ext uri="{FF2B5EF4-FFF2-40B4-BE49-F238E27FC236}">
                <a16:creationId xmlns:a16="http://schemas.microsoft.com/office/drawing/2014/main" id="{8903C3DF-2BE4-4249-BF62-C87F28EE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1619250"/>
            <a:ext cx="28087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FI" altLang="fi-FI" sz="1600" b="1" dirty="0">
                <a:solidFill>
                  <a:srgbClr val="3C3C3C"/>
                </a:solidFill>
              </a:rPr>
              <a:t>Finlands kullinventeringar</a:t>
            </a:r>
          </a:p>
        </p:txBody>
      </p:sp>
    </p:spTree>
    <p:extLst>
      <p:ext uri="{BB962C8B-B14F-4D97-AF65-F5344CB8AC3E}">
        <p14:creationId xmlns:p14="http://schemas.microsoft.com/office/powerpoint/2010/main" val="356588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E1B5F1-3577-4220-BDD6-4F249951B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1" y="1052736"/>
            <a:ext cx="8868221" cy="4846141"/>
          </a:xfrm>
        </p:spPr>
        <p:txBody>
          <a:bodyPr/>
          <a:lstStyle/>
          <a:p>
            <a:r>
              <a:rPr lang="sv-FI" sz="1800" dirty="0"/>
              <a:t>Utgående från inventeringarna har många viltsjöfågelpopulationers stammar minskat, särskilt vid näringsrika vatten och i Södra Finland </a:t>
            </a:r>
          </a:p>
          <a:p>
            <a:pPr lvl="6"/>
            <a:endParaRPr lang="sv-FI" sz="1100" dirty="0"/>
          </a:p>
          <a:p>
            <a:r>
              <a:rPr lang="sv-FI" sz="1800" dirty="0"/>
              <a:t>Metoden i princip bra, men alldeles för få punkter, täckningen är inte tillräcklig </a:t>
            </a:r>
            <a:r>
              <a:rPr lang="sv-FI" sz="1800" dirty="0">
                <a:sym typeface="Wingdings" panose="05000000000000000000" pitchFamily="2" charset="2"/>
              </a:rPr>
              <a:t> man behöver fler punkter från olika typer av vattendrag!</a:t>
            </a:r>
          </a:p>
          <a:p>
            <a:pPr lvl="1"/>
            <a:r>
              <a:rPr lang="sv-FI" sz="1400" dirty="0"/>
              <a:t>Historisk målsättning 10/</a:t>
            </a:r>
            <a:r>
              <a:rPr lang="sv-FI" sz="1400" dirty="0" err="1"/>
              <a:t>jvf</a:t>
            </a:r>
            <a:r>
              <a:rPr lang="sv-FI" sz="1400" dirty="0"/>
              <a:t> </a:t>
            </a:r>
          </a:p>
          <a:p>
            <a:pPr lvl="1"/>
            <a:r>
              <a:rPr lang="sv-FI" sz="1400" dirty="0"/>
              <a:t>Noggrannare vattendrags- och områdesspecifika mål definieras i framtiden.</a:t>
            </a:r>
          </a:p>
          <a:p>
            <a:pPr lvl="1"/>
            <a:r>
              <a:rPr lang="sv-FI" sz="1400" dirty="0"/>
              <a:t>År 2017 inventerades 681 st. punkter, 2018 redan 921 punkter, 2019 inv. 1273 punkter, 2020 inv. 2405 punkter</a:t>
            </a:r>
          </a:p>
          <a:p>
            <a:pPr lvl="1"/>
            <a:r>
              <a:rPr lang="sv-FI" sz="1400" dirty="0"/>
              <a:t>Riktgivande karta över den nuvarande situationen</a:t>
            </a:r>
            <a:r>
              <a:rPr lang="sv-FI" sz="1400" dirty="0">
                <a:sym typeface="Wingdings" panose="05000000000000000000" pitchFamily="2" charset="2"/>
              </a:rPr>
              <a:t> </a:t>
            </a:r>
            <a:r>
              <a:rPr lang="fi-FI" sz="1400" dirty="0">
                <a:hlinkClick r:id="rId3"/>
              </a:rPr>
              <a:t>https://rpubs.com/linnustonseuranta/VL-kartta2019_25032020</a:t>
            </a:r>
            <a:r>
              <a:rPr lang="fi-FI" sz="1400" dirty="0"/>
              <a:t> </a:t>
            </a:r>
          </a:p>
          <a:p>
            <a:pPr lvl="1"/>
            <a:r>
              <a:rPr lang="sv-FI" sz="1400" dirty="0">
                <a:sym typeface="Wingdings" panose="05000000000000000000" pitchFamily="2" charset="2"/>
              </a:rPr>
              <a:t>Sjöfågelinventeringarna utvecklas under de närmaste åren tillsammans med LUKE</a:t>
            </a:r>
          </a:p>
          <a:p>
            <a:pPr lvl="2"/>
            <a:r>
              <a:rPr lang="sv-FI" sz="1200" dirty="0">
                <a:sym typeface="Wingdings" panose="05000000000000000000" pitchFamily="2" charset="2"/>
              </a:rPr>
              <a:t>I bruk en elektronisk sparningssystem </a:t>
            </a:r>
            <a:r>
              <a:rPr lang="fi-FI" sz="1200" dirty="0">
                <a:hlinkClick r:id="rId4"/>
              </a:rPr>
              <a:t>https://laji.fi/theme/vesilintulaskenta/instructions</a:t>
            </a:r>
            <a:r>
              <a:rPr lang="fi-FI" sz="1100" dirty="0">
                <a:sym typeface="Wingdings" panose="05000000000000000000" pitchFamily="2" charset="2"/>
              </a:rPr>
              <a:t> </a:t>
            </a:r>
            <a:endParaRPr lang="sv-FI" sz="1200" dirty="0"/>
          </a:p>
          <a:p>
            <a:pPr marL="1828800" lvl="4" indent="0">
              <a:buNone/>
            </a:pPr>
            <a:endParaRPr lang="fi-FI" sz="900" dirty="0"/>
          </a:p>
          <a:p>
            <a:r>
              <a:rPr lang="sv-FI" sz="1800" dirty="0"/>
              <a:t>Den moderna hållbara jakten är baserad på högkvalitativ viltinformation </a:t>
            </a:r>
            <a:r>
              <a:rPr lang="sv-FI" sz="1800" dirty="0">
                <a:sym typeface="Wingdings" panose="05000000000000000000" pitchFamily="2" charset="2"/>
              </a:rPr>
              <a:t> om information inte finns så begränsar man sannolikt mer för säkerhets skull</a:t>
            </a:r>
            <a:r>
              <a:rPr lang="fi-FI" sz="1800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sv-FI" sz="1400" dirty="0"/>
              <a:t>I de förnyade fördelningsgrunderna för jaktvårdsföreningarnas statsunderstöd är antalet inventerade sjöfågelpunkter ett kriterium</a:t>
            </a:r>
            <a:endParaRPr lang="fi-FI" sz="1400" dirty="0"/>
          </a:p>
          <a:p>
            <a:pPr marL="0" indent="0">
              <a:buNone/>
            </a:pPr>
            <a:r>
              <a:rPr lang="fi-FI" sz="1800" b="1" i="1" dirty="0">
                <a:sym typeface="Wingdings" panose="05000000000000000000" pitchFamily="2" charset="2"/>
              </a:rPr>
              <a:t>    </a:t>
            </a:r>
            <a:r>
              <a:rPr lang="sv-FI" sz="1800" b="1" i="1" dirty="0">
                <a:sym typeface="Wingdings" panose="05000000000000000000" pitchFamily="2" charset="2"/>
              </a:rPr>
              <a:t> Kvalitativ viltinformation ligger i jägarnas långsiktiga intresse</a:t>
            </a:r>
            <a:r>
              <a:rPr lang="fi-FI" sz="1800" b="1" i="1" dirty="0">
                <a:sym typeface="Wingdings" panose="05000000000000000000" pitchFamily="2" charset="2"/>
              </a:rPr>
              <a:t>!</a:t>
            </a:r>
            <a:endParaRPr lang="fi-FI" sz="1800" b="1" i="1" dirty="0"/>
          </a:p>
          <a:p>
            <a:endParaRPr lang="fi-FI" sz="18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EBE968A-38E7-48DD-BF7B-E7AA62039F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6</a:t>
            </a:fld>
            <a:r>
              <a:rPr lang="fi-FI" b="0" dirty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738F3EE4-FD82-4BB4-84E7-A01A4AAF6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15" y="131050"/>
            <a:ext cx="8229600" cy="719138"/>
          </a:xfrm>
        </p:spPr>
        <p:txBody>
          <a:bodyPr/>
          <a:lstStyle/>
          <a:p>
            <a:r>
              <a:rPr lang="sv-FI" dirty="0"/>
              <a:t>Sjöfågelinventeringarna</a:t>
            </a:r>
          </a:p>
        </p:txBody>
      </p:sp>
    </p:spTree>
    <p:extLst>
      <p:ext uri="{BB962C8B-B14F-4D97-AF65-F5344CB8AC3E}">
        <p14:creationId xmlns:p14="http://schemas.microsoft.com/office/powerpoint/2010/main" val="270595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FB791E-BB0B-4C01-B1D6-C42D557B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442110"/>
            <a:ext cx="3765104" cy="719138"/>
          </a:xfrm>
        </p:spPr>
        <p:txBody>
          <a:bodyPr/>
          <a:lstStyle/>
          <a:p>
            <a:pPr algn="l"/>
            <a:r>
              <a:rPr lang="fi-FI" sz="1800" dirty="0" err="1"/>
              <a:t>Sjöfågelinventering</a:t>
            </a:r>
            <a:r>
              <a:rPr lang="fi-FI" sz="1800" dirty="0"/>
              <a:t> 2019</a:t>
            </a:r>
            <a:br>
              <a:rPr lang="fi-FI" sz="1800" dirty="0"/>
            </a:br>
            <a:r>
              <a:rPr lang="fi-FI" sz="1600" b="0" dirty="0" err="1"/>
              <a:t>parinventering</a:t>
            </a:r>
            <a:r>
              <a:rPr lang="fi-FI" sz="1600" b="0" dirty="0"/>
              <a:t> 1230 </a:t>
            </a:r>
            <a:r>
              <a:rPr lang="fi-FI" sz="1600" b="0" dirty="0" err="1"/>
              <a:t>punkter</a:t>
            </a:r>
            <a:br>
              <a:rPr lang="fi-FI" sz="1600" b="0" dirty="0"/>
            </a:br>
            <a:r>
              <a:rPr lang="fi-FI" sz="1600" b="0" dirty="0" err="1"/>
              <a:t>kullinventering</a:t>
            </a:r>
            <a:r>
              <a:rPr lang="fi-FI" sz="1600" b="0" dirty="0"/>
              <a:t> 868 pistettä</a:t>
            </a:r>
            <a:endParaRPr lang="fi-FI" sz="1800" b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913590F-C41F-42F2-B9B2-7735C42D3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7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6F418F3-061F-4605-9C99-3A44F3991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2832"/>
            <a:ext cx="3724740" cy="5274232"/>
          </a:xfrm>
          <a:prstGeom prst="rect">
            <a:avLst/>
          </a:prstGeom>
        </p:spPr>
      </p:pic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D98FC1B7-879F-4C6D-9BFC-F6E92845D7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878904"/>
              </p:ext>
            </p:extLst>
          </p:nvPr>
        </p:nvGraphicFramePr>
        <p:xfrm>
          <a:off x="107504" y="2690760"/>
          <a:ext cx="432048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696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kko.alhainen\Documents\a.LIFE+\Kotiseutukosteikko LIFE\LIFE+ Hankekansio\Yhteistyö ja tiedottaminen\aaa Layman raportti ja riistakosteikko-opas\Kosteikko-opas\Kuvituskuvaa, Mikko\20150703_1639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40445" r="7890"/>
          <a:stretch/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" y="142421"/>
            <a:ext cx="9143999" cy="1224135"/>
          </a:xfrm>
          <a:solidFill>
            <a:schemeClr val="accent1">
              <a:alpha val="74000"/>
            </a:schemeClr>
          </a:solidFill>
        </p:spPr>
        <p:txBody>
          <a:bodyPr/>
          <a:lstStyle/>
          <a:p>
            <a:r>
              <a:rPr lang="sv-FI" sz="4000" dirty="0"/>
              <a:t>Sjöfågelinventeringar </a:t>
            </a:r>
            <a:br>
              <a:rPr lang="fi-FI" sz="3600" dirty="0"/>
            </a:br>
            <a:r>
              <a:rPr lang="fi-FI" dirty="0"/>
              <a:t>-</a:t>
            </a:r>
            <a:r>
              <a:rPr lang="sv-FI" dirty="0"/>
              <a:t>anvisningar för upprättande av en inventeringspunkt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294967295"/>
          </p:nvPr>
        </p:nvSpPr>
        <p:spPr>
          <a:xfrm>
            <a:off x="7442200" y="6356350"/>
            <a:ext cx="1701800" cy="365125"/>
          </a:xfrm>
        </p:spPr>
        <p:txBody>
          <a:bodyPr/>
          <a:lstStyle/>
          <a:p>
            <a:pPr>
              <a:defRPr/>
            </a:pPr>
            <a:fld id="{C39A2541-DD18-4F8F-BA74-965DADA55ADC}" type="slidenum">
              <a:rPr lang="fi-FI" smtClean="0"/>
              <a:pPr>
                <a:defRPr/>
              </a:pPr>
              <a:t>8</a:t>
            </a:fld>
            <a:r>
              <a:rPr lang="fi-FI" b="0"/>
              <a:t> | </a:t>
            </a:r>
            <a:fld id="{F6009776-3071-47AE-9403-55A953A398E7}" type="datetime1">
              <a:rPr lang="fi-FI" b="0" smtClean="0"/>
              <a:pPr>
                <a:defRPr/>
              </a:pPr>
              <a:t>15.1.2021</a:t>
            </a:fld>
            <a:endParaRPr lang="fi-FI" b="0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C649BD60-40C5-4129-B028-2D01BA0381A5}"/>
              </a:ext>
            </a:extLst>
          </p:cNvPr>
          <p:cNvSpPr/>
          <p:nvPr/>
        </p:nvSpPr>
        <p:spPr>
          <a:xfrm>
            <a:off x="863587" y="5013176"/>
            <a:ext cx="7416824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fi-FI" i="1" dirty="0" err="1">
                <a:hlinkClick r:id="rId4"/>
              </a:rPr>
              <a:t>Klicka</a:t>
            </a:r>
            <a:r>
              <a:rPr lang="fi-FI" i="1" dirty="0">
                <a:hlinkClick r:id="rId4"/>
              </a:rPr>
              <a:t> </a:t>
            </a:r>
            <a:r>
              <a:rPr lang="fi-FI" i="1" dirty="0" err="1">
                <a:hlinkClick r:id="rId4"/>
              </a:rPr>
              <a:t>på</a:t>
            </a:r>
            <a:r>
              <a:rPr lang="fi-FI" i="1" dirty="0">
                <a:hlinkClick r:id="rId4"/>
              </a:rPr>
              <a:t> </a:t>
            </a:r>
            <a:r>
              <a:rPr lang="fi-FI" i="1" dirty="0" err="1">
                <a:hlinkClick r:id="rId4"/>
              </a:rPr>
              <a:t>länken</a:t>
            </a:r>
            <a:r>
              <a:rPr lang="fi-FI" i="1" dirty="0">
                <a:hlinkClick r:id="rId4"/>
              </a:rPr>
              <a:t> – </a:t>
            </a:r>
            <a:r>
              <a:rPr lang="fi-FI" i="1" dirty="0" err="1">
                <a:hlinkClick r:id="rId4"/>
              </a:rPr>
              <a:t>titta</a:t>
            </a:r>
            <a:r>
              <a:rPr lang="fi-FI" i="1" dirty="0">
                <a:hlinkClick r:id="rId4"/>
              </a:rPr>
              <a:t> </a:t>
            </a:r>
            <a:r>
              <a:rPr lang="fi-FI" i="1" dirty="0" err="1">
                <a:hlinkClick r:id="rId4"/>
              </a:rPr>
              <a:t>på</a:t>
            </a:r>
            <a:r>
              <a:rPr lang="fi-FI" i="1" dirty="0">
                <a:hlinkClick r:id="rId4"/>
              </a:rPr>
              <a:t> videon</a:t>
            </a:r>
            <a:endParaRPr lang="en-US" i="1" dirty="0">
              <a:hlinkClick r:id="rId4"/>
            </a:endParaRPr>
          </a:p>
          <a:p>
            <a:r>
              <a:rPr lang="en-US" b="1" dirty="0">
                <a:hlinkClick r:id="rId4"/>
              </a:rPr>
              <a:t>https://fi-fi.facebook.com/riistakeskus/videos/1938919956178541/</a:t>
            </a:r>
            <a:r>
              <a:rPr lang="en-US" b="1" dirty="0"/>
              <a:t>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B9D440A-9313-48DA-8C21-779EBD8CE532}"/>
              </a:ext>
            </a:extLst>
          </p:cNvPr>
          <p:cNvSpPr txBox="1"/>
          <p:nvPr/>
        </p:nvSpPr>
        <p:spPr>
          <a:xfrm>
            <a:off x="4139952" y="4221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E0BE274-7CE6-4B39-8406-A1337B14F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78" y="6258089"/>
            <a:ext cx="714822" cy="5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4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7B40F1C-9B4D-44B6-BC6F-CC3CD3EDD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003" y="54455"/>
            <a:ext cx="7772400" cy="1055077"/>
          </a:xfrm>
          <a:noFill/>
        </p:spPr>
        <p:txBody>
          <a:bodyPr/>
          <a:lstStyle/>
          <a:p>
            <a:r>
              <a:rPr lang="sv-FI" altLang="en-US" dirty="0" err="1"/>
              <a:t>Parinventeringar</a:t>
            </a:r>
            <a:endParaRPr lang="sv-FI" altLang="en-US" dirty="0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F6E5BA8-5583-4DF0-90CF-E1E4B8867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83968" y="1283972"/>
            <a:ext cx="4464496" cy="485335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v-FI" altLang="en-US" sz="2000" b="1" dirty="0"/>
              <a:t>Med </a:t>
            </a:r>
            <a:r>
              <a:rPr lang="sv-FI" altLang="en-US" sz="2000" b="1" dirty="0" err="1"/>
              <a:t>parinventering</a:t>
            </a:r>
            <a:r>
              <a:rPr lang="sv-FI" altLang="en-US" sz="2000" b="1" dirty="0"/>
              <a:t> utreder man förändringar i den häckande stammen </a:t>
            </a:r>
            <a:endParaRPr lang="sv-FI" alt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fi-FI" altLang="en-US" sz="2000" dirty="0"/>
          </a:p>
          <a:p>
            <a:pPr>
              <a:lnSpc>
                <a:spcPct val="90000"/>
              </a:lnSpc>
            </a:pPr>
            <a:r>
              <a:rPr lang="sv-FI" altLang="en-US" sz="2000" dirty="0"/>
              <a:t>Man observerar de vanligaste viltfåglarna, gräsand, kricka, bläsand och knipa samt sothönans par- och individantal.</a:t>
            </a:r>
          </a:p>
          <a:p>
            <a:pPr>
              <a:lnSpc>
                <a:spcPct val="90000"/>
              </a:lnSpc>
            </a:pPr>
            <a:r>
              <a:rPr lang="sv-FI" altLang="en-US" sz="2000" dirty="0"/>
              <a:t>Man observerar även andra arters parantal, i enlighet med inventerarens färdigheter</a:t>
            </a:r>
          </a:p>
          <a:p>
            <a:pPr>
              <a:lnSpc>
                <a:spcPct val="90000"/>
              </a:lnSpc>
              <a:buFontTx/>
              <a:buNone/>
            </a:pPr>
            <a:endParaRPr lang="fi-FI" altLang="en-US" sz="2000" b="1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909B39C-5AE4-45EB-96A5-4A016EA09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02" y="1283972"/>
            <a:ext cx="3855422" cy="232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•"/>
              <a:defRPr sz="2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42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35548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3996" indent="-228545" algn="l" defTabSz="9141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86" indent="-228545" algn="l" defTabSz="9141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78" indent="-228545" algn="l" defTabSz="9141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68" indent="-228545" algn="l" defTabSz="9141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sv-FI" altLang="en-US" sz="2000" b="1" dirty="0" err="1"/>
              <a:t>Parinventeringen</a:t>
            </a:r>
            <a:r>
              <a:rPr lang="sv-FI" altLang="en-US" sz="2000" b="1" dirty="0"/>
              <a:t> utförs två gånger vid samma punkt under tiden maj-juni , inom 2 – 3 veckor.</a:t>
            </a:r>
          </a:p>
          <a:p>
            <a:pPr>
              <a:lnSpc>
                <a:spcPct val="90000"/>
              </a:lnSpc>
            </a:pPr>
            <a:endParaRPr lang="fi-FI" altLang="en-US" sz="2000" dirty="0"/>
          </a:p>
          <a:p>
            <a:pPr>
              <a:lnSpc>
                <a:spcPct val="90000"/>
              </a:lnSpc>
            </a:pPr>
            <a:r>
              <a:rPr lang="sv-FI" altLang="en-US" sz="2000" dirty="0"/>
              <a:t>Uppgifterna från bägge </a:t>
            </a:r>
            <a:r>
              <a:rPr lang="sv-FI" altLang="en-US" sz="2000" dirty="0" err="1"/>
              <a:t>inventeringstillfällena</a:t>
            </a:r>
            <a:r>
              <a:rPr lang="sv-FI" altLang="en-US" sz="2000" dirty="0"/>
              <a:t> antecknas på samma blankett</a:t>
            </a:r>
          </a:p>
          <a:p>
            <a:pPr>
              <a:lnSpc>
                <a:spcPct val="90000"/>
              </a:lnSpc>
            </a:pPr>
            <a:endParaRPr lang="fi-FI" altLang="en-US" sz="2000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6A04BE6D-B24E-4365-83AA-0873CF72D922}"/>
              </a:ext>
            </a:extLst>
          </p:cNvPr>
          <p:cNvSpPr/>
          <p:nvPr/>
        </p:nvSpPr>
        <p:spPr>
          <a:xfrm>
            <a:off x="1187623" y="5410090"/>
            <a:ext cx="7110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https://www.luke.fi/sv/om-naturresurser/villebrad-och-jakt/sjofaglar/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8587151"/>
      </p:ext>
    </p:extLst>
  </p:cSld>
  <p:clrMapOvr>
    <a:masterClrMapping/>
  </p:clrMapOvr>
</p:sld>
</file>

<file path=ppt/theme/theme1.xml><?xml version="1.0" encoding="utf-8"?>
<a:theme xmlns:a="http://schemas.openxmlformats.org/drawingml/2006/main" name="1_Power point -pohja Suomen riistakeskus">
  <a:themeElements>
    <a:clrScheme name="Riistakeskus värit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DAAF28"/>
      </a:accent1>
      <a:accent2>
        <a:srgbClr val="007236"/>
      </a:accent2>
      <a:accent3>
        <a:srgbClr val="635548"/>
      </a:accent3>
      <a:accent4>
        <a:srgbClr val="006893"/>
      </a:accent4>
      <a:accent5>
        <a:srgbClr val="634260"/>
      </a:accent5>
      <a:accent6>
        <a:srgbClr val="595959"/>
      </a:accent6>
      <a:hlink>
        <a:srgbClr val="006893"/>
      </a:hlink>
      <a:folHlink>
        <a:srgbClr val="634260"/>
      </a:folHlink>
    </a:clrScheme>
    <a:fontScheme name="Riistakeskus font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13766</TotalTime>
  <Words>4299</Words>
  <Application>Microsoft Office PowerPoint</Application>
  <PresentationFormat>Näytössä katseltava diaesitys (4:3)</PresentationFormat>
  <Paragraphs>618</Paragraphs>
  <Slides>41</Slides>
  <Notes>38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41</vt:i4>
      </vt:variant>
    </vt:vector>
  </HeadingPairs>
  <TitlesOfParts>
    <vt:vector size="46" baseType="lpstr">
      <vt:lpstr>Arial</vt:lpstr>
      <vt:lpstr>Bauhaus 93</vt:lpstr>
      <vt:lpstr>Calibri</vt:lpstr>
      <vt:lpstr>Times New Roman</vt:lpstr>
      <vt:lpstr>1_Power point -pohja Suomen riistakeskus</vt:lpstr>
      <vt:lpstr>Sjöfågelinventeringar  Bakgrund och målsättningar</vt:lpstr>
      <vt:lpstr>Sjöfågelinventeringar</vt:lpstr>
      <vt:lpstr>Viltsjöfåglarnas relativa förändringar i antalet par vid taxeringar 1986−2014 </vt:lpstr>
      <vt:lpstr>PowerPoint-esitys</vt:lpstr>
      <vt:lpstr>Den relativa förändring i kullreproduktionen från 80-talet till 2010-talet</vt:lpstr>
      <vt:lpstr>Sjöfågelinventeringarna</vt:lpstr>
      <vt:lpstr>Sjöfågelinventering 2019 parinventering 1230 punkter kullinventering 868 pistettä</vt:lpstr>
      <vt:lpstr>Sjöfågelinventeringar  -anvisningar för upprättande av en inventeringspunkt </vt:lpstr>
      <vt:lpstr>Parinventeringar</vt:lpstr>
      <vt:lpstr>Kullinventeringar</vt:lpstr>
      <vt:lpstr>Kullinventeringar</vt:lpstr>
      <vt:lpstr>Upprättande av en inventeringspunkt</vt:lpstr>
      <vt:lpstr>1. Välj ett lämpligt inventeringsområde</vt:lpstr>
      <vt:lpstr>1. Välj ett lämpligt inventeringsområde</vt:lpstr>
      <vt:lpstr>2. Ta reda på punktens koordinater med ett kartprogram </vt:lpstr>
      <vt:lpstr>3. Fastställ arealen med kartprogrammet </vt:lpstr>
      <vt:lpstr>3. Fastställ strandlinjen med kartprogrammet</vt:lpstr>
      <vt:lpstr>4. Välj det alternativ som bäst beskriver vilken typ objektet är på blanketten </vt:lpstr>
      <vt:lpstr>5. Fyll i övriga begärda uppgifter om punkten och dina egna kontaktuppgifter </vt:lpstr>
      <vt:lpstr>6. Skicka uppgifterna till Naturresursinstitutet  </vt:lpstr>
      <vt:lpstr>Sjöfågelinventeringar  -anvisningar för par- och kullinventeringar</vt:lpstr>
      <vt:lpstr>Parinventering</vt:lpstr>
      <vt:lpstr>Parinventering</vt:lpstr>
      <vt:lpstr>Parinventering</vt:lpstr>
      <vt:lpstr>Parinventering</vt:lpstr>
      <vt:lpstr>Parinventering</vt:lpstr>
      <vt:lpstr>PowerPoint-esitys</vt:lpstr>
      <vt:lpstr>Parinventering</vt:lpstr>
      <vt:lpstr>Parinventering</vt:lpstr>
      <vt:lpstr>Kullinventering</vt:lpstr>
      <vt:lpstr>Kullinventering</vt:lpstr>
      <vt:lpstr>Kullinventering</vt:lpstr>
      <vt:lpstr>Kullinventering</vt:lpstr>
      <vt:lpstr>Kullinventering</vt:lpstr>
      <vt:lpstr>Kullinventering</vt:lpstr>
      <vt:lpstr>PowerPoint-esitys</vt:lpstr>
      <vt:lpstr>PowerPoint-esitys</vt:lpstr>
      <vt:lpstr>Kullinventering</vt:lpstr>
      <vt:lpstr>PowerPoint-esitys</vt:lpstr>
      <vt:lpstr>Kullinventering</vt:lpstr>
      <vt:lpstr>Sammandrag</vt:lpstr>
    </vt:vector>
  </TitlesOfParts>
  <Company>Riistakeskus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Mikko Alhainen</dc:creator>
  <cp:lastModifiedBy>Valto Kontro</cp:lastModifiedBy>
  <cp:revision>255</cp:revision>
  <cp:lastPrinted>2019-03-01T13:02:38Z</cp:lastPrinted>
  <dcterms:created xsi:type="dcterms:W3CDTF">2017-03-28T11:06:56Z</dcterms:created>
  <dcterms:modified xsi:type="dcterms:W3CDTF">2021-01-15T13:30:59Z</dcterms:modified>
</cp:coreProperties>
</file>